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8"/>
  </p:notesMasterIdLst>
  <p:sldIdLst>
    <p:sldId id="256" r:id="rId2"/>
    <p:sldId id="305" r:id="rId3"/>
    <p:sldId id="263" r:id="rId4"/>
    <p:sldId id="257" r:id="rId5"/>
    <p:sldId id="258" r:id="rId6"/>
    <p:sldId id="259" r:id="rId7"/>
    <p:sldId id="260" r:id="rId8"/>
    <p:sldId id="261"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4" r:id="rId38"/>
    <p:sldId id="295" r:id="rId39"/>
    <p:sldId id="296" r:id="rId40"/>
    <p:sldId id="297" r:id="rId41"/>
    <p:sldId id="298" r:id="rId42"/>
    <p:sldId id="299" r:id="rId43"/>
    <p:sldId id="300" r:id="rId44"/>
    <p:sldId id="301" r:id="rId45"/>
    <p:sldId id="302" r:id="rId46"/>
    <p:sldId id="303" r:id="rId47"/>
    <p:sldId id="304" r:id="rId48"/>
    <p:sldId id="306" r:id="rId49"/>
    <p:sldId id="307" r:id="rId50"/>
    <p:sldId id="308" r:id="rId51"/>
    <p:sldId id="309" r:id="rId52"/>
    <p:sldId id="310" r:id="rId53"/>
    <p:sldId id="311" r:id="rId54"/>
    <p:sldId id="312" r:id="rId55"/>
    <p:sldId id="314" r:id="rId56"/>
    <p:sldId id="313" r:id="rId57"/>
    <p:sldId id="315" r:id="rId58"/>
    <p:sldId id="316" r:id="rId59"/>
    <p:sldId id="317" r:id="rId60"/>
    <p:sldId id="318" r:id="rId61"/>
    <p:sldId id="320" r:id="rId62"/>
    <p:sldId id="319" r:id="rId63"/>
    <p:sldId id="321" r:id="rId64"/>
    <p:sldId id="323" r:id="rId65"/>
    <p:sldId id="324" r:id="rId66"/>
    <p:sldId id="325" r:id="rId67"/>
    <p:sldId id="331" r:id="rId68"/>
    <p:sldId id="326" r:id="rId69"/>
    <p:sldId id="327" r:id="rId70"/>
    <p:sldId id="328" r:id="rId71"/>
    <p:sldId id="329" r:id="rId72"/>
    <p:sldId id="330" r:id="rId73"/>
    <p:sldId id="332" r:id="rId74"/>
    <p:sldId id="333" r:id="rId75"/>
    <p:sldId id="334" r:id="rId76"/>
    <p:sldId id="335" r:id="rId77"/>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5729A1-78DA-456C-802F-5EACD80C144A}">
          <p14:sldIdLst>
            <p14:sldId id="256"/>
          </p14:sldIdLst>
        </p14:section>
        <p14:section name="Short Vowels" id="{2D03C0E6-2277-4543-91C0-D7B7BBC0683B}">
          <p14:sldIdLst>
            <p14:sldId id="305"/>
            <p14:sldId id="263"/>
            <p14:sldId id="257"/>
            <p14:sldId id="258"/>
            <p14:sldId id="259"/>
            <p14:sldId id="260"/>
            <p14:sldId id="261"/>
            <p14:sldId id="264"/>
            <p14:sldId id="265"/>
            <p14:sldId id="266"/>
            <p14:sldId id="267"/>
            <p14:sldId id="268"/>
            <p14:sldId id="269"/>
            <p14:sldId id="270"/>
            <p14:sldId id="271"/>
            <p14:sldId id="272"/>
            <p14:sldId id="273"/>
            <p14:sldId id="274"/>
            <p14:sldId id="275"/>
            <p14:sldId id="276"/>
            <p14:sldId id="278"/>
            <p14:sldId id="279"/>
            <p14:sldId id="280"/>
            <p14:sldId id="281"/>
            <p14:sldId id="282"/>
            <p14:sldId id="283"/>
            <p14:sldId id="284"/>
            <p14:sldId id="285"/>
            <p14:sldId id="286"/>
            <p14:sldId id="287"/>
            <p14:sldId id="288"/>
            <p14:sldId id="289"/>
            <p14:sldId id="290"/>
            <p14:sldId id="291"/>
            <p14:sldId id="292"/>
            <p14:sldId id="294"/>
            <p14:sldId id="295"/>
            <p14:sldId id="296"/>
            <p14:sldId id="297"/>
            <p14:sldId id="298"/>
            <p14:sldId id="299"/>
            <p14:sldId id="300"/>
            <p14:sldId id="301"/>
            <p14:sldId id="302"/>
            <p14:sldId id="303"/>
          </p14:sldIdLst>
        </p14:section>
        <p14:section name="Long Vowels" id="{433D5173-D888-4EE8-AC6C-57982B9FA963}">
          <p14:sldIdLst>
            <p14:sldId id="304"/>
            <p14:sldId id="306"/>
            <p14:sldId id="307"/>
            <p14:sldId id="308"/>
            <p14:sldId id="309"/>
            <p14:sldId id="310"/>
            <p14:sldId id="311"/>
            <p14:sldId id="312"/>
            <p14:sldId id="314"/>
            <p14:sldId id="313"/>
            <p14:sldId id="315"/>
            <p14:sldId id="316"/>
            <p14:sldId id="317"/>
            <p14:sldId id="318"/>
            <p14:sldId id="320"/>
            <p14:sldId id="319"/>
            <p14:sldId id="321"/>
            <p14:sldId id="323"/>
            <p14:sldId id="324"/>
            <p14:sldId id="325"/>
            <p14:sldId id="331"/>
          </p14:sldIdLst>
        </p14:section>
        <p14:section name="Dipthongs" id="{67DF3139-2404-42CB-872B-8519A445FE72}">
          <p14:sldIdLst>
            <p14:sldId id="326"/>
            <p14:sldId id="327"/>
            <p14:sldId id="328"/>
            <p14:sldId id="329"/>
            <p14:sldId id="330"/>
            <p14:sldId id="332"/>
            <p14:sldId id="333"/>
            <p14:sldId id="334"/>
            <p14:sldId id="33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68" autoAdjust="0"/>
    <p:restoredTop sz="72202" autoAdjust="0"/>
  </p:normalViewPr>
  <p:slideViewPr>
    <p:cSldViewPr snapToGrid="0">
      <p:cViewPr varScale="1">
        <p:scale>
          <a:sx n="54" d="100"/>
          <a:sy n="54" d="100"/>
        </p:scale>
        <p:origin x="116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gif>
</file>

<file path=ppt/media/image2.png>
</file>

<file path=ppt/media/media1.wav>
</file>

<file path=ppt/media/media10.wav>
</file>

<file path=ppt/media/media11.mp3>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30.wav>
</file>

<file path=ppt/media/media31.wav>
</file>

<file path=ppt/media/media32.wav>
</file>

<file path=ppt/media/media33.wav>
</file>

<file path=ppt/media/media34.wav>
</file>

<file path=ppt/media/media35.wav>
</file>

<file path=ppt/media/media36.wav>
</file>

<file path=ppt/media/media37.wav>
</file>

<file path=ppt/media/media38.wav>
</file>

<file path=ppt/media/media39.wav>
</file>

<file path=ppt/media/media4.wav>
</file>

<file path=ppt/media/media40.wav>
</file>

<file path=ppt/media/media41.wav>
</file>

<file path=ppt/media/media42.wav>
</file>

<file path=ppt/media/media43.wav>
</file>

<file path=ppt/media/media44.wav>
</file>

<file path=ppt/media/media45.wav>
</file>

<file path=ppt/media/media46.wav>
</file>

<file path=ppt/media/media47.wav>
</file>

<file path=ppt/media/media48.wav>
</file>

<file path=ppt/media/media49.wav>
</file>

<file path=ppt/media/media5.wav>
</file>

<file path=ppt/media/media50.wav>
</file>

<file path=ppt/media/media51.wav>
</file>

<file path=ppt/media/media52.wav>
</file>

<file path=ppt/media/media53.wav>
</file>

<file path=ppt/media/media54.wav>
</file>

<file path=ppt/media/media55.wav>
</file>

<file path=ppt/media/media56.wav>
</file>

<file path=ppt/media/media57.wav>
</file>

<file path=ppt/media/media58.wav>
</file>

<file path=ppt/media/media59.wav>
</file>

<file path=ppt/media/media6.wav>
</file>

<file path=ppt/media/media60.wav>
</file>

<file path=ppt/media/media61.wav>
</file>

<file path=ppt/media/media62.wav>
</file>

<file path=ppt/media/media63.wav>
</file>

<file path=ppt/media/media64.wav>
</file>

<file path=ppt/media/media65.wav>
</file>

<file path=ppt/media/media66.wav>
</file>

<file path=ppt/media/media67.wav>
</file>

<file path=ppt/media/media68.wav>
</file>

<file path=ppt/media/media69.wav>
</file>

<file path=ppt/media/media7.wav>
</file>

<file path=ppt/media/media70.wav>
</file>

<file path=ppt/media/media71.wav>
</file>

<file path=ppt/media/media72.wav>
</file>

<file path=ppt/media/media73.wav>
</file>

<file path=ppt/media/media74.wav>
</file>

<file path=ppt/media/media75.wav>
</file>

<file path=ppt/media/media76.wav>
</file>

<file path=ppt/media/media77.wav>
</file>

<file path=ppt/media/media78.wav>
</file>

<file path=ppt/media/media79.wav>
</file>

<file path=ppt/media/media8.wav>
</file>

<file path=ppt/media/media80.wav>
</file>

<file path=ppt/media/media81.wav>
</file>

<file path=ppt/media/media82.wav>
</file>

<file path=ppt/media/media83.wav>
</file>

<file path=ppt/media/media84.wav>
</file>

<file path=ppt/media/media85.wav>
</file>

<file path=ppt/media/media86.wav>
</file>

<file path=ppt/media/media87.wav>
</file>

<file path=ppt/media/media88.wav>
</file>

<file path=ppt/media/media89.wav>
</file>

<file path=ppt/media/media9.wav>
</file>

<file path=ppt/media/media90.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B638A-1BD6-40BE-A831-34250DADEDA2}" type="datetimeFigureOut">
              <a:rPr lang="el-GR" smtClean="0"/>
              <a:t>19/11/2012</a:t>
            </a:fld>
            <a:endParaRPr lang="el-G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098828-0417-49DC-BB08-4D7128A02972}" type="slidenum">
              <a:rPr lang="el-GR" smtClean="0"/>
              <a:t>‹#›</a:t>
            </a:fld>
            <a:endParaRPr lang="el-GR"/>
          </a:p>
        </p:txBody>
      </p:sp>
    </p:spTree>
    <p:extLst>
      <p:ext uri="{BB962C8B-B14F-4D97-AF65-F5344CB8AC3E}">
        <p14:creationId xmlns:p14="http://schemas.microsoft.com/office/powerpoint/2010/main" val="4232934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of course, not the case in Scotland, Ireland or most parts of North America, or for many people in the West Country of England (these, on the other hand, are called </a:t>
            </a:r>
            <a:r>
              <a:rPr lang="en-US" dirty="0" err="1" smtClean="0"/>
              <a:t>rhotic</a:t>
            </a:r>
            <a:r>
              <a:rPr lang="en-US" dirty="0" smtClean="0"/>
              <a:t> accents). </a:t>
            </a:r>
            <a:r>
              <a:rPr lang="en-US" dirty="0" err="1" smtClean="0"/>
              <a:t>Th</a:t>
            </a:r>
            <a:r>
              <a:rPr lang="en-US" dirty="0" smtClean="0"/>
              <a:t> e typical educated, standard, pronunciation in England for </a:t>
            </a:r>
            <a:r>
              <a:rPr lang="en-US" dirty="0" err="1" smtClean="0"/>
              <a:t>parkis</a:t>
            </a:r>
            <a:r>
              <a:rPr lang="en-US" dirty="0" smtClean="0"/>
              <a:t> /</a:t>
            </a:r>
            <a:r>
              <a:rPr lang="en-US" dirty="0" err="1" smtClean="0"/>
              <a:t>pɑk</a:t>
            </a:r>
            <a:r>
              <a:rPr lang="en-US" dirty="0" smtClean="0"/>
              <a:t>/. </a:t>
            </a:r>
            <a:endParaRPr lang="el-GR" dirty="0"/>
          </a:p>
        </p:txBody>
      </p:sp>
      <p:sp>
        <p:nvSpPr>
          <p:cNvPr id="4" name="Slide Number Placeholder 3"/>
          <p:cNvSpPr>
            <a:spLocks noGrp="1"/>
          </p:cNvSpPr>
          <p:nvPr>
            <p:ph type="sldNum" sz="quarter" idx="10"/>
          </p:nvPr>
        </p:nvSpPr>
        <p:spPr/>
        <p:txBody>
          <a:bodyPr/>
          <a:lstStyle/>
          <a:p>
            <a:fld id="{35098828-0417-49DC-BB08-4D7128A02972}" type="slidenum">
              <a:rPr lang="el-GR" smtClean="0"/>
              <a:t>52</a:t>
            </a:fld>
            <a:endParaRPr lang="el-GR"/>
          </a:p>
        </p:txBody>
      </p:sp>
    </p:spTree>
    <p:extLst>
      <p:ext uri="{BB962C8B-B14F-4D97-AF65-F5344CB8AC3E}">
        <p14:creationId xmlns:p14="http://schemas.microsoft.com/office/powerpoint/2010/main" val="4127427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smtClean="0">
                <a:latin typeface="Times New Roman" panose="02020603050405020304" pitchFamily="18" charset="0"/>
                <a:cs typeface="Times New Roman" panose="02020603050405020304" pitchFamily="18" charset="0"/>
              </a:rPr>
              <a:t>ɜ</a:t>
            </a:r>
            <a:r>
              <a:rPr lang="en-US" dirty="0" smtClean="0"/>
              <a:t>ː] is oft en compared to the short vowel /</a:t>
            </a:r>
            <a:r>
              <a:rPr lang="en-US" dirty="0" smtClean="0">
                <a:latin typeface="Times New Roman" panose="02020603050405020304" pitchFamily="18" charset="0"/>
                <a:cs typeface="Times New Roman" panose="02020603050405020304" pitchFamily="18" charset="0"/>
              </a:rPr>
              <a:t>ʌ</a:t>
            </a:r>
            <a:r>
              <a:rPr lang="en-US" dirty="0" smtClean="0"/>
              <a:t>/ as in </a:t>
            </a:r>
            <a:r>
              <a:rPr lang="en-US" b="1" i="1" dirty="0" smtClean="0"/>
              <a:t>bun</a:t>
            </a:r>
            <a:r>
              <a:rPr lang="en-US" dirty="0" smtClean="0"/>
              <a:t>. It is longer and the tongue position is slightly higher, or closer to the roof of the mouth. The IPA </a:t>
            </a:r>
          </a:p>
          <a:p>
            <a:r>
              <a:rPr lang="en-US" dirty="0" smtClean="0"/>
              <a:t>symbol is a reverse Greek &lt;ε&gt; (epsilon); the length symbol is added to it: /</a:t>
            </a:r>
            <a:r>
              <a:rPr lang="en-US" dirty="0" smtClean="0">
                <a:latin typeface="Times New Roman" panose="02020603050405020304" pitchFamily="18" charset="0"/>
                <a:cs typeface="Times New Roman" panose="02020603050405020304" pitchFamily="18" charset="0"/>
              </a:rPr>
              <a:t>ɜ</a:t>
            </a:r>
            <a:r>
              <a:rPr lang="en-US" dirty="0" smtClean="0"/>
              <a:t>ː/. Thus burn, in non-</a:t>
            </a:r>
            <a:r>
              <a:rPr lang="en-US" dirty="0" err="1" smtClean="0"/>
              <a:t>rhotic</a:t>
            </a:r>
            <a:r>
              <a:rPr lang="en-US" dirty="0" smtClean="0"/>
              <a:t> accents, is transcribed b </a:t>
            </a:r>
            <a:r>
              <a:rPr lang="en-US" dirty="0" smtClean="0">
                <a:latin typeface="Times New Roman" panose="02020603050405020304" pitchFamily="18" charset="0"/>
                <a:cs typeface="Times New Roman" panose="02020603050405020304" pitchFamily="18" charset="0"/>
              </a:rPr>
              <a:t>ɜ</a:t>
            </a:r>
            <a:r>
              <a:rPr lang="en-US" dirty="0" smtClean="0"/>
              <a:t>ː n.</a:t>
            </a:r>
            <a:endParaRPr lang="el-GR" dirty="0"/>
          </a:p>
        </p:txBody>
      </p:sp>
      <p:sp>
        <p:nvSpPr>
          <p:cNvPr id="4" name="Slide Number Placeholder 3"/>
          <p:cNvSpPr>
            <a:spLocks noGrp="1"/>
          </p:cNvSpPr>
          <p:nvPr>
            <p:ph type="sldNum" sz="quarter" idx="10"/>
          </p:nvPr>
        </p:nvSpPr>
        <p:spPr/>
        <p:txBody>
          <a:bodyPr/>
          <a:lstStyle/>
          <a:p>
            <a:fld id="{35098828-0417-49DC-BB08-4D7128A02972}" type="slidenum">
              <a:rPr lang="el-GR" smtClean="0"/>
              <a:t>64</a:t>
            </a:fld>
            <a:endParaRPr lang="el-GR"/>
          </a:p>
        </p:txBody>
      </p:sp>
    </p:spTree>
    <p:extLst>
      <p:ext uri="{BB962C8B-B14F-4D97-AF65-F5344CB8AC3E}">
        <p14:creationId xmlns:p14="http://schemas.microsoft.com/office/powerpoint/2010/main" val="3190133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10"/>
          </p:nvPr>
        </p:nvSpPr>
        <p:spPr/>
        <p:txBody>
          <a:bodyPr/>
          <a:lstStyle/>
          <a:p>
            <a:fld id="{35098828-0417-49DC-BB08-4D7128A02972}" type="slidenum">
              <a:rPr lang="el-GR" smtClean="0"/>
              <a:t>67</a:t>
            </a:fld>
            <a:endParaRPr lang="el-GR"/>
          </a:p>
        </p:txBody>
      </p:sp>
    </p:spTree>
    <p:extLst>
      <p:ext uri="{BB962C8B-B14F-4D97-AF65-F5344CB8AC3E}">
        <p14:creationId xmlns:p14="http://schemas.microsoft.com/office/powerpoint/2010/main" val="2036038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10"/>
          </p:nvPr>
        </p:nvSpPr>
        <p:spPr/>
        <p:txBody>
          <a:bodyPr/>
          <a:lstStyle/>
          <a:p>
            <a:fld id="{35098828-0417-49DC-BB08-4D7128A02972}" type="slidenum">
              <a:rPr lang="el-GR" smtClean="0"/>
              <a:t>73</a:t>
            </a:fld>
            <a:endParaRPr lang="el-GR"/>
          </a:p>
        </p:txBody>
      </p:sp>
    </p:spTree>
    <p:extLst>
      <p:ext uri="{BB962C8B-B14F-4D97-AF65-F5344CB8AC3E}">
        <p14:creationId xmlns:p14="http://schemas.microsoft.com/office/powerpoint/2010/main" val="10684552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6000"/>
            </a:lvl1pPr>
          </a:lstStyle>
          <a:p>
            <a:r>
              <a:rPr lang="en-US" smtClean="0"/>
              <a:t>Click to edit Master title style</a:t>
            </a:r>
            <a:endParaRPr lang="el-G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l-GR"/>
          </a:p>
        </p:txBody>
      </p:sp>
      <p:sp>
        <p:nvSpPr>
          <p:cNvPr id="4" name="Date Placeholder 3"/>
          <p:cNvSpPr>
            <a:spLocks noGrp="1"/>
          </p:cNvSpPr>
          <p:nvPr>
            <p:ph type="dt" sz="half" idx="10"/>
          </p:nvPr>
        </p:nvSpPr>
        <p:spPr/>
        <p:txBody>
          <a:bodyPr/>
          <a:lstStyle/>
          <a:p>
            <a:fld id="{D6919DC9-04CD-4CC3-A75B-F1DDD8C8A177}" type="datetimeFigureOut">
              <a:rPr lang="el-GR" smtClean="0"/>
              <a:t>19/11/2012</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2946658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l-G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Date Placeholder 3"/>
          <p:cNvSpPr>
            <a:spLocks noGrp="1"/>
          </p:cNvSpPr>
          <p:nvPr>
            <p:ph type="dt" sz="half" idx="10"/>
          </p:nvPr>
        </p:nvSpPr>
        <p:spPr/>
        <p:txBody>
          <a:bodyPr/>
          <a:lstStyle/>
          <a:p>
            <a:fld id="{D6919DC9-04CD-4CC3-A75B-F1DDD8C8A177}" type="datetimeFigureOut">
              <a:rPr lang="el-GR" smtClean="0"/>
              <a:t>19/11/2012</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104191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l-G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Date Placeholder 3"/>
          <p:cNvSpPr>
            <a:spLocks noGrp="1"/>
          </p:cNvSpPr>
          <p:nvPr>
            <p:ph type="dt" sz="half" idx="10"/>
          </p:nvPr>
        </p:nvSpPr>
        <p:spPr/>
        <p:txBody>
          <a:bodyPr/>
          <a:lstStyle/>
          <a:p>
            <a:fld id="{D6919DC9-04CD-4CC3-A75B-F1DDD8C8A177}" type="datetimeFigureOut">
              <a:rPr lang="el-GR" smtClean="0"/>
              <a:t>19/11/2012</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500568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l-G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Date Placeholder 3"/>
          <p:cNvSpPr>
            <a:spLocks noGrp="1"/>
          </p:cNvSpPr>
          <p:nvPr>
            <p:ph type="dt" sz="half" idx="10"/>
          </p:nvPr>
        </p:nvSpPr>
        <p:spPr/>
        <p:txBody>
          <a:bodyPr/>
          <a:lstStyle/>
          <a:p>
            <a:fld id="{D6919DC9-04CD-4CC3-A75B-F1DDD8C8A177}" type="datetimeFigureOut">
              <a:rPr lang="el-GR" smtClean="0"/>
              <a:t>19/11/2012</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1729925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62262"/>
          </a:xfrm>
        </p:spPr>
        <p:txBody>
          <a:bodyPr anchor="b"/>
          <a:lstStyle>
            <a:lvl1pPr>
              <a:defRPr sz="6000"/>
            </a:lvl1pPr>
          </a:lstStyle>
          <a:p>
            <a:r>
              <a:rPr lang="en-US" smtClean="0"/>
              <a:t>Click to edit Master title style</a:t>
            </a:r>
            <a:endParaRPr lang="el-G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919DC9-04CD-4CC3-A75B-F1DDD8C8A177}" type="datetimeFigureOut">
              <a:rPr lang="el-GR" smtClean="0"/>
              <a:t>19/11/2012</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1374851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l-GR"/>
          </a:p>
        </p:txBody>
      </p:sp>
      <p:sp>
        <p:nvSpPr>
          <p:cNvPr id="3" name="Content Placeholder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Content Placeholder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5" name="Date Placeholder 4"/>
          <p:cNvSpPr>
            <a:spLocks noGrp="1"/>
          </p:cNvSpPr>
          <p:nvPr>
            <p:ph type="dt" sz="half" idx="10"/>
          </p:nvPr>
        </p:nvSpPr>
        <p:spPr/>
        <p:txBody>
          <a:bodyPr/>
          <a:lstStyle/>
          <a:p>
            <a:fld id="{D6919DC9-04CD-4CC3-A75B-F1DDD8C8A177}" type="datetimeFigureOut">
              <a:rPr lang="el-GR" smtClean="0"/>
              <a:t>19/11/2012</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2738729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1850" y="274638"/>
            <a:ext cx="10515600" cy="1143000"/>
          </a:xfrm>
        </p:spPr>
        <p:txBody>
          <a:bodyPr/>
          <a:lstStyle/>
          <a:p>
            <a:r>
              <a:rPr lang="en-US" smtClean="0"/>
              <a:t>Click to edit Master title style</a:t>
            </a:r>
            <a:endParaRPr lang="el-GR"/>
          </a:p>
        </p:txBody>
      </p:sp>
      <p:sp>
        <p:nvSpPr>
          <p:cNvPr id="3" name="Text Placeholder 2"/>
          <p:cNvSpPr>
            <a:spLocks noGrp="1"/>
          </p:cNvSpPr>
          <p:nvPr>
            <p:ph type="body" idx="1"/>
          </p:nvPr>
        </p:nvSpPr>
        <p:spPr>
          <a:xfrm>
            <a:off x="831850" y="1489075"/>
            <a:ext cx="5156200"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1850" y="2193925"/>
            <a:ext cx="515620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5" name="Text Placeholder 4"/>
          <p:cNvSpPr>
            <a:spLocks noGrp="1"/>
          </p:cNvSpPr>
          <p:nvPr>
            <p:ph type="body" sz="quarter" idx="3"/>
          </p:nvPr>
        </p:nvSpPr>
        <p:spPr>
          <a:xfrm>
            <a:off x="6189663" y="1489075"/>
            <a:ext cx="5157787"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9663" y="2193925"/>
            <a:ext cx="5157787"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7" name="Date Placeholder 6"/>
          <p:cNvSpPr>
            <a:spLocks noGrp="1"/>
          </p:cNvSpPr>
          <p:nvPr>
            <p:ph type="dt" sz="half" idx="10"/>
          </p:nvPr>
        </p:nvSpPr>
        <p:spPr/>
        <p:txBody>
          <a:bodyPr/>
          <a:lstStyle/>
          <a:p>
            <a:fld id="{D6919DC9-04CD-4CC3-A75B-F1DDD8C8A177}" type="datetimeFigureOut">
              <a:rPr lang="el-GR" smtClean="0"/>
              <a:t>19/11/2012</a:t>
            </a:fld>
            <a:endParaRPr lang="el-GR"/>
          </a:p>
        </p:txBody>
      </p:sp>
      <p:sp>
        <p:nvSpPr>
          <p:cNvPr id="8" name="Footer Placeholder 7"/>
          <p:cNvSpPr>
            <a:spLocks noGrp="1"/>
          </p:cNvSpPr>
          <p:nvPr>
            <p:ph type="ftr" sz="quarter" idx="11"/>
          </p:nvPr>
        </p:nvSpPr>
        <p:spPr/>
        <p:txBody>
          <a:bodyPr/>
          <a:lstStyle/>
          <a:p>
            <a:endParaRPr lang="el-GR"/>
          </a:p>
        </p:txBody>
      </p:sp>
      <p:sp>
        <p:nvSpPr>
          <p:cNvPr id="9" name="Slide Number Placeholder 8"/>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1784419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l-GR"/>
          </a:p>
        </p:txBody>
      </p:sp>
      <p:sp>
        <p:nvSpPr>
          <p:cNvPr id="3" name="Date Placeholder 2"/>
          <p:cNvSpPr>
            <a:spLocks noGrp="1"/>
          </p:cNvSpPr>
          <p:nvPr>
            <p:ph type="dt" sz="half" idx="10"/>
          </p:nvPr>
        </p:nvSpPr>
        <p:spPr/>
        <p:txBody>
          <a:bodyPr/>
          <a:lstStyle/>
          <a:p>
            <a:fld id="{D6919DC9-04CD-4CC3-A75B-F1DDD8C8A177}" type="datetimeFigureOut">
              <a:rPr lang="el-GR" smtClean="0"/>
              <a:t>19/11/2012</a:t>
            </a:fld>
            <a:endParaRPr lang="el-GR"/>
          </a:p>
        </p:txBody>
      </p:sp>
      <p:sp>
        <p:nvSpPr>
          <p:cNvPr id="4" name="Footer Placeholder 3"/>
          <p:cNvSpPr>
            <a:spLocks noGrp="1"/>
          </p:cNvSpPr>
          <p:nvPr>
            <p:ph type="ftr" sz="quarter" idx="11"/>
          </p:nvPr>
        </p:nvSpPr>
        <p:spPr/>
        <p:txBody>
          <a:bodyPr/>
          <a:lstStyle/>
          <a:p>
            <a:endParaRPr lang="el-GR"/>
          </a:p>
        </p:txBody>
      </p:sp>
      <p:sp>
        <p:nvSpPr>
          <p:cNvPr id="5" name="Slide Number Placeholder 4"/>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30009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919DC9-04CD-4CC3-A75B-F1DDD8C8A177}" type="datetimeFigureOut">
              <a:rPr lang="el-GR" smtClean="0"/>
              <a:t>19/11/2012</a:t>
            </a:fld>
            <a:endParaRPr lang="el-GR"/>
          </a:p>
        </p:txBody>
      </p:sp>
      <p:sp>
        <p:nvSpPr>
          <p:cNvPr id="3" name="Footer Placeholder 2"/>
          <p:cNvSpPr>
            <a:spLocks noGrp="1"/>
          </p:cNvSpPr>
          <p:nvPr>
            <p:ph type="ftr" sz="quarter" idx="11"/>
          </p:nvPr>
        </p:nvSpPr>
        <p:spPr/>
        <p:txBody>
          <a:bodyPr/>
          <a:lstStyle/>
          <a:p>
            <a:endParaRPr lang="el-GR"/>
          </a:p>
        </p:txBody>
      </p:sp>
      <p:sp>
        <p:nvSpPr>
          <p:cNvPr id="4" name="Slide Number Placeholder 3"/>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3534624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l-G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919DC9-04CD-4CC3-A75B-F1DDD8C8A177}" type="datetimeFigureOut">
              <a:rPr lang="el-GR" smtClean="0"/>
              <a:t>19/11/2012</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205454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l-G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919DC9-04CD-4CC3-A75B-F1DDD8C8A177}" type="datetimeFigureOut">
              <a:rPr lang="el-GR" smtClean="0"/>
              <a:t>19/11/2012</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CB015773-91B4-4DA5-9840-7C26BD0F41BB}" type="slidenum">
              <a:rPr lang="el-GR" smtClean="0"/>
              <a:t>‹#›</a:t>
            </a:fld>
            <a:endParaRPr lang="el-GR"/>
          </a:p>
        </p:txBody>
      </p:sp>
    </p:spTree>
    <p:extLst>
      <p:ext uri="{BB962C8B-B14F-4D97-AF65-F5344CB8AC3E}">
        <p14:creationId xmlns:p14="http://schemas.microsoft.com/office/powerpoint/2010/main" val="2108520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l-G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l-GR"/>
          </a:p>
        </p:txBody>
      </p:sp>
      <p:sp>
        <p:nvSpPr>
          <p:cNvPr id="4" name="Date Placeholder 3"/>
          <p:cNvSpPr>
            <a:spLocks noGrp="1"/>
          </p:cNvSpPr>
          <p:nvPr>
            <p:ph type="dt" sz="half" idx="2"/>
          </p:nvPr>
        </p:nvSpPr>
        <p:spPr>
          <a:xfrm>
            <a:off x="838200" y="6356350"/>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919DC9-04CD-4CC3-A75B-F1DDD8C8A177}" type="datetimeFigureOut">
              <a:rPr lang="el-GR" smtClean="0"/>
              <a:t>19/11/2012</a:t>
            </a:fld>
            <a:endParaRPr lang="el-GR"/>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l-GR"/>
          </a:p>
        </p:txBody>
      </p:sp>
      <p:sp>
        <p:nvSpPr>
          <p:cNvPr id="6" name="Slide Number Placeholder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015773-91B4-4DA5-9840-7C26BD0F41BB}" type="slidenum">
              <a:rPr lang="el-GR" smtClean="0"/>
              <a:t>‹#›</a:t>
            </a:fld>
            <a:endParaRPr lang="el-GR"/>
          </a:p>
        </p:txBody>
      </p:sp>
    </p:spTree>
    <p:extLst>
      <p:ext uri="{BB962C8B-B14F-4D97-AF65-F5344CB8AC3E}">
        <p14:creationId xmlns:p14="http://schemas.microsoft.com/office/powerpoint/2010/main" val="387240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microsoft.com/office/2007/relationships/media" Target="../media/media11.mp3"/><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11.mp3"/></Relationships>
</file>

<file path=ppt/slides/_rels/slide2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3.wav"/><Relationship Id="rId7"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audio" Target="../media/media14.wav"/><Relationship Id="rId5" Type="http://schemas.microsoft.com/office/2007/relationships/media" Target="../media/media14.wav"/><Relationship Id="rId4" Type="http://schemas.openxmlformats.org/officeDocument/2006/relationships/audio" Target="../media/media13.wav"/></Relationships>
</file>

<file path=ppt/slides/_rels/slide25.xml.rels><?xml version="1.0" encoding="UTF-8" standalone="yes"?>
<Relationships xmlns="http://schemas.openxmlformats.org/package/2006/relationships"><Relationship Id="rId8" Type="http://schemas.openxmlformats.org/officeDocument/2006/relationships/audio" Target="../media/media18.wav"/><Relationship Id="rId3" Type="http://schemas.microsoft.com/office/2007/relationships/media" Target="../media/media16.wav"/><Relationship Id="rId7" Type="http://schemas.microsoft.com/office/2007/relationships/media" Target="../media/media18.wav"/><Relationship Id="rId12" Type="http://schemas.openxmlformats.org/officeDocument/2006/relationships/image" Target="../media/image2.png"/><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audio" Target="../media/media17.wav"/><Relationship Id="rId11" Type="http://schemas.openxmlformats.org/officeDocument/2006/relationships/slideLayout" Target="../slideLayouts/slideLayout2.xml"/><Relationship Id="rId5" Type="http://schemas.microsoft.com/office/2007/relationships/media" Target="../media/media17.wav"/><Relationship Id="rId10" Type="http://schemas.openxmlformats.org/officeDocument/2006/relationships/audio" Target="../media/media19.wav"/><Relationship Id="rId4" Type="http://schemas.openxmlformats.org/officeDocument/2006/relationships/audio" Target="../media/media16.wav"/><Relationship Id="rId9" Type="http://schemas.microsoft.com/office/2007/relationships/media" Target="../media/media19.wav"/></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av"/><Relationship Id="rId1" Type="http://schemas.microsoft.com/office/2007/relationships/media" Target="../media/media20.wav"/><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media" Target="../media/media22.wav"/><Relationship Id="rId2" Type="http://schemas.openxmlformats.org/officeDocument/2006/relationships/audio" Target="../media/media21.wav"/><Relationship Id="rId1" Type="http://schemas.microsoft.com/office/2007/relationships/media" Target="../media/media21.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22.wav"/></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8" Type="http://schemas.openxmlformats.org/officeDocument/2006/relationships/audio" Target="../media/media26.wav"/><Relationship Id="rId3" Type="http://schemas.microsoft.com/office/2007/relationships/media" Target="../media/media24.wav"/><Relationship Id="rId7" Type="http://schemas.microsoft.com/office/2007/relationships/media" Target="../media/media26.wav"/><Relationship Id="rId2" Type="http://schemas.openxmlformats.org/officeDocument/2006/relationships/audio" Target="../media/media23.wav"/><Relationship Id="rId1" Type="http://schemas.microsoft.com/office/2007/relationships/media" Target="../media/media23.wav"/><Relationship Id="rId6" Type="http://schemas.openxmlformats.org/officeDocument/2006/relationships/audio" Target="../media/media25.wav"/><Relationship Id="rId5" Type="http://schemas.microsoft.com/office/2007/relationships/media" Target="../media/media25.wav"/><Relationship Id="rId10" Type="http://schemas.openxmlformats.org/officeDocument/2006/relationships/image" Target="../media/image2.png"/><Relationship Id="rId4" Type="http://schemas.openxmlformats.org/officeDocument/2006/relationships/audio" Target="../media/media24.wav"/><Relationship Id="rId9"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8" Type="http://schemas.openxmlformats.org/officeDocument/2006/relationships/audio" Target="../media/media30.wav"/><Relationship Id="rId3" Type="http://schemas.microsoft.com/office/2007/relationships/media" Target="../media/media28.wav"/><Relationship Id="rId7" Type="http://schemas.microsoft.com/office/2007/relationships/media" Target="../media/media30.wav"/><Relationship Id="rId12" Type="http://schemas.openxmlformats.org/officeDocument/2006/relationships/image" Target="../media/image2.png"/><Relationship Id="rId2" Type="http://schemas.openxmlformats.org/officeDocument/2006/relationships/audio" Target="../media/media27.wav"/><Relationship Id="rId1" Type="http://schemas.microsoft.com/office/2007/relationships/media" Target="../media/media27.wav"/><Relationship Id="rId6" Type="http://schemas.openxmlformats.org/officeDocument/2006/relationships/audio" Target="../media/media29.wav"/><Relationship Id="rId11" Type="http://schemas.openxmlformats.org/officeDocument/2006/relationships/slideLayout" Target="../slideLayouts/slideLayout2.xml"/><Relationship Id="rId5" Type="http://schemas.microsoft.com/office/2007/relationships/media" Target="../media/media29.wav"/><Relationship Id="rId10" Type="http://schemas.openxmlformats.org/officeDocument/2006/relationships/audio" Target="../media/media31.wav"/><Relationship Id="rId4" Type="http://schemas.openxmlformats.org/officeDocument/2006/relationships/audio" Target="../media/media28.wav"/><Relationship Id="rId9" Type="http://schemas.microsoft.com/office/2007/relationships/media" Target="../media/media31.wav"/></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microsoft.com/office/2007/relationships/media" Target="../media/media33.wav"/><Relationship Id="rId2" Type="http://schemas.openxmlformats.org/officeDocument/2006/relationships/audio" Target="../media/media32.wav"/><Relationship Id="rId1" Type="http://schemas.microsoft.com/office/2007/relationships/media" Target="../media/media32.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33.wav"/></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5.wav"/><Relationship Id="rId7" Type="http://schemas.openxmlformats.org/officeDocument/2006/relationships/slideLayout" Target="../slideLayouts/slideLayout2.xml"/><Relationship Id="rId2" Type="http://schemas.openxmlformats.org/officeDocument/2006/relationships/audio" Target="../media/media34.wav"/><Relationship Id="rId1" Type="http://schemas.microsoft.com/office/2007/relationships/media" Target="../media/media34.wav"/><Relationship Id="rId6" Type="http://schemas.openxmlformats.org/officeDocument/2006/relationships/audio" Target="../media/media36.wav"/><Relationship Id="rId5" Type="http://schemas.microsoft.com/office/2007/relationships/media" Target="../media/media36.wav"/><Relationship Id="rId4" Type="http://schemas.openxmlformats.org/officeDocument/2006/relationships/audio" Target="../media/media35.wav"/></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audio" Target="../media/media40.wav"/><Relationship Id="rId3" Type="http://schemas.microsoft.com/office/2007/relationships/media" Target="../media/media38.wav"/><Relationship Id="rId7" Type="http://schemas.microsoft.com/office/2007/relationships/media" Target="../media/media40.wav"/><Relationship Id="rId2" Type="http://schemas.openxmlformats.org/officeDocument/2006/relationships/audio" Target="../media/media37.wav"/><Relationship Id="rId1" Type="http://schemas.microsoft.com/office/2007/relationships/media" Target="../media/media37.wav"/><Relationship Id="rId6" Type="http://schemas.openxmlformats.org/officeDocument/2006/relationships/audio" Target="../media/media39.wav"/><Relationship Id="rId5" Type="http://schemas.microsoft.com/office/2007/relationships/media" Target="../media/media39.wav"/><Relationship Id="rId10" Type="http://schemas.openxmlformats.org/officeDocument/2006/relationships/image" Target="../media/image2.png"/><Relationship Id="rId4" Type="http://schemas.openxmlformats.org/officeDocument/2006/relationships/audio" Target="../media/media38.wav"/><Relationship Id="rId9"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wav"/><Relationship Id="rId1" Type="http://schemas.microsoft.com/office/2007/relationships/media" Target="../media/media41.wa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wav"/><Relationship Id="rId1" Type="http://schemas.microsoft.com/office/2007/relationships/media" Target="../media/media42.wav"/><Relationship Id="rId4" Type="http://schemas.openxmlformats.org/officeDocument/2006/relationships/image" Target="../media/image2.png"/></Relationships>
</file>

<file path=ppt/slides/_rels/slide52.xml.rels><?xml version="1.0" encoding="UTF-8" standalone="yes"?>
<Relationships xmlns="http://schemas.openxmlformats.org/package/2006/relationships"><Relationship Id="rId8" Type="http://schemas.openxmlformats.org/officeDocument/2006/relationships/notesSlide" Target="../notesSlides/notesSlide1.xml"/><Relationship Id="rId3" Type="http://schemas.microsoft.com/office/2007/relationships/media" Target="../media/media44.wav"/><Relationship Id="rId7" Type="http://schemas.openxmlformats.org/officeDocument/2006/relationships/slideLayout" Target="../slideLayouts/slideLayout2.xml"/><Relationship Id="rId2" Type="http://schemas.openxmlformats.org/officeDocument/2006/relationships/audio" Target="../media/media43.wav"/><Relationship Id="rId1" Type="http://schemas.microsoft.com/office/2007/relationships/media" Target="../media/media43.wav"/><Relationship Id="rId6" Type="http://schemas.openxmlformats.org/officeDocument/2006/relationships/audio" Target="../media/media45.wav"/><Relationship Id="rId5" Type="http://schemas.microsoft.com/office/2007/relationships/media" Target="../media/media45.wav"/><Relationship Id="rId4" Type="http://schemas.openxmlformats.org/officeDocument/2006/relationships/audio" Target="../media/media44.wav"/><Relationship Id="rId9" Type="http://schemas.openxmlformats.org/officeDocument/2006/relationships/image" Target="../media/image2.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6.wav"/><Relationship Id="rId1" Type="http://schemas.microsoft.com/office/2007/relationships/media" Target="../media/media46.wav"/><Relationship Id="rId4" Type="http://schemas.openxmlformats.org/officeDocument/2006/relationships/image" Target="../media/image2.png"/></Relationships>
</file>

<file path=ppt/slides/_rels/slide54.xml.rels><?xml version="1.0" encoding="UTF-8" standalone="yes"?>
<Relationships xmlns="http://schemas.openxmlformats.org/package/2006/relationships"><Relationship Id="rId3" Type="http://schemas.microsoft.com/office/2007/relationships/media" Target="../media/media48.wav"/><Relationship Id="rId2" Type="http://schemas.openxmlformats.org/officeDocument/2006/relationships/audio" Target="../media/media47.wav"/><Relationship Id="rId1" Type="http://schemas.microsoft.com/office/2007/relationships/media" Target="../media/media47.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48.wav"/></Relationships>
</file>

<file path=ppt/slides/_rels/slide55.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8" Type="http://schemas.openxmlformats.org/officeDocument/2006/relationships/audio" Target="../media/media52.wav"/><Relationship Id="rId3" Type="http://schemas.microsoft.com/office/2007/relationships/media" Target="../media/media50.wav"/><Relationship Id="rId7" Type="http://schemas.microsoft.com/office/2007/relationships/media" Target="../media/media52.wav"/><Relationship Id="rId12" Type="http://schemas.openxmlformats.org/officeDocument/2006/relationships/image" Target="../media/image2.png"/><Relationship Id="rId2" Type="http://schemas.openxmlformats.org/officeDocument/2006/relationships/audio" Target="../media/media49.wav"/><Relationship Id="rId1" Type="http://schemas.microsoft.com/office/2007/relationships/media" Target="../media/media49.wav"/><Relationship Id="rId6" Type="http://schemas.openxmlformats.org/officeDocument/2006/relationships/audio" Target="../media/media51.wav"/><Relationship Id="rId11" Type="http://schemas.openxmlformats.org/officeDocument/2006/relationships/slideLayout" Target="../slideLayouts/slideLayout2.xml"/><Relationship Id="rId5" Type="http://schemas.microsoft.com/office/2007/relationships/media" Target="../media/media51.wav"/><Relationship Id="rId10" Type="http://schemas.openxmlformats.org/officeDocument/2006/relationships/audio" Target="../media/media53.wav"/><Relationship Id="rId4" Type="http://schemas.openxmlformats.org/officeDocument/2006/relationships/audio" Target="../media/media50.wav"/><Relationship Id="rId9" Type="http://schemas.microsoft.com/office/2007/relationships/media" Target="../media/media53.wav"/></Relationships>
</file>

<file path=ppt/slides/_rels/slide57.xml.rels><?xml version="1.0" encoding="UTF-8" standalone="yes"?>
<Relationships xmlns="http://schemas.openxmlformats.org/package/2006/relationships"><Relationship Id="rId3" Type="http://schemas.microsoft.com/office/2007/relationships/media" Target="../media/media55.wav"/><Relationship Id="rId2" Type="http://schemas.openxmlformats.org/officeDocument/2006/relationships/audio" Target="../media/media54.wav"/><Relationship Id="rId1" Type="http://schemas.microsoft.com/office/2007/relationships/media" Target="../media/media54.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5.wav"/></Relationships>
</file>

<file path=ppt/slides/_rels/slide58.xml.rels><?xml version="1.0" encoding="UTF-8" standalone="yes"?>
<Relationships xmlns="http://schemas.openxmlformats.org/package/2006/relationships"><Relationship Id="rId3" Type="http://schemas.microsoft.com/office/2007/relationships/media" Target="../media/media57.wav"/><Relationship Id="rId2" Type="http://schemas.openxmlformats.org/officeDocument/2006/relationships/audio" Target="../media/media56.wav"/><Relationship Id="rId1" Type="http://schemas.microsoft.com/office/2007/relationships/media" Target="../media/media56.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7.wav"/></Relationships>
</file>

<file path=ppt/slides/_rels/slide59.xml.rels><?xml version="1.0" encoding="UTF-8" standalone="yes"?>
<Relationships xmlns="http://schemas.openxmlformats.org/package/2006/relationships"><Relationship Id="rId3" Type="http://schemas.microsoft.com/office/2007/relationships/media" Target="../media/media59.wav"/><Relationship Id="rId2" Type="http://schemas.openxmlformats.org/officeDocument/2006/relationships/audio" Target="../media/media58.wav"/><Relationship Id="rId1" Type="http://schemas.microsoft.com/office/2007/relationships/media" Target="../media/media58.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59.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61.wav"/><Relationship Id="rId7" Type="http://schemas.openxmlformats.org/officeDocument/2006/relationships/slideLayout" Target="../slideLayouts/slideLayout2.xml"/><Relationship Id="rId2" Type="http://schemas.openxmlformats.org/officeDocument/2006/relationships/audio" Target="../media/media60.wav"/><Relationship Id="rId1" Type="http://schemas.microsoft.com/office/2007/relationships/media" Target="../media/media60.wav"/><Relationship Id="rId6" Type="http://schemas.openxmlformats.org/officeDocument/2006/relationships/audio" Target="../media/media62.wav"/><Relationship Id="rId5" Type="http://schemas.microsoft.com/office/2007/relationships/media" Target="../media/media62.wav"/><Relationship Id="rId4" Type="http://schemas.openxmlformats.org/officeDocument/2006/relationships/audio" Target="../media/media61.wav"/></Relationships>
</file>

<file path=ppt/slides/_rels/slide61.xml.rels><?xml version="1.0" encoding="UTF-8" standalone="yes"?>
<Relationships xmlns="http://schemas.openxmlformats.org/package/2006/relationships"><Relationship Id="rId3" Type="http://schemas.microsoft.com/office/2007/relationships/media" Target="../media/media64.wav"/><Relationship Id="rId7" Type="http://schemas.openxmlformats.org/officeDocument/2006/relationships/image" Target="../media/image2.png"/><Relationship Id="rId2" Type="http://schemas.openxmlformats.org/officeDocument/2006/relationships/audio" Target="../media/media63.wav"/><Relationship Id="rId1" Type="http://schemas.microsoft.com/office/2007/relationships/media" Target="../media/media63.wav"/><Relationship Id="rId6" Type="http://schemas.openxmlformats.org/officeDocument/2006/relationships/image" Target="../media/image1.gif"/><Relationship Id="rId5" Type="http://schemas.openxmlformats.org/officeDocument/2006/relationships/slideLayout" Target="../slideLayouts/slideLayout2.xml"/><Relationship Id="rId4" Type="http://schemas.openxmlformats.org/officeDocument/2006/relationships/audio" Target="../media/media64.wav"/></Relationships>
</file>

<file path=ppt/slides/_rels/slide62.xml.rels><?xml version="1.0" encoding="UTF-8" standalone="yes"?>
<Relationships xmlns="http://schemas.openxmlformats.org/package/2006/relationships"><Relationship Id="rId8" Type="http://schemas.openxmlformats.org/officeDocument/2006/relationships/audio" Target="../media/media67.wav"/><Relationship Id="rId13" Type="http://schemas.openxmlformats.org/officeDocument/2006/relationships/slideLayout" Target="../slideLayouts/slideLayout2.xml"/><Relationship Id="rId3" Type="http://schemas.microsoft.com/office/2007/relationships/media" Target="../media/media66.wav"/><Relationship Id="rId7" Type="http://schemas.microsoft.com/office/2007/relationships/media" Target="../media/media67.wav"/><Relationship Id="rId12" Type="http://schemas.openxmlformats.org/officeDocument/2006/relationships/audio" Target="../media/media69.wav"/><Relationship Id="rId2" Type="http://schemas.openxmlformats.org/officeDocument/2006/relationships/audio" Target="../media/media65.wav"/><Relationship Id="rId1" Type="http://schemas.microsoft.com/office/2007/relationships/media" Target="../media/media65.wav"/><Relationship Id="rId6" Type="http://schemas.openxmlformats.org/officeDocument/2006/relationships/audio" Target="../media/media15.wav"/><Relationship Id="rId11" Type="http://schemas.microsoft.com/office/2007/relationships/media" Target="../media/media69.wav"/><Relationship Id="rId5" Type="http://schemas.microsoft.com/office/2007/relationships/media" Target="../media/media15.wav"/><Relationship Id="rId10" Type="http://schemas.openxmlformats.org/officeDocument/2006/relationships/audio" Target="../media/media68.wav"/><Relationship Id="rId4" Type="http://schemas.openxmlformats.org/officeDocument/2006/relationships/audio" Target="../media/media66.wav"/><Relationship Id="rId9" Type="http://schemas.microsoft.com/office/2007/relationships/media" Target="../media/media68.wav"/><Relationship Id="rId14" Type="http://schemas.openxmlformats.org/officeDocument/2006/relationships/image" Target="../media/image2.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0.wav"/><Relationship Id="rId1" Type="http://schemas.microsoft.com/office/2007/relationships/media" Target="../media/media70.wav"/><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1.wav"/><Relationship Id="rId1" Type="http://schemas.microsoft.com/office/2007/relationships/media" Target="../media/media71.wav"/><Relationship Id="rId6" Type="http://schemas.openxmlformats.org/officeDocument/2006/relationships/image" Target="../media/image2.png"/><Relationship Id="rId5" Type="http://schemas.openxmlformats.org/officeDocument/2006/relationships/image" Target="../media/image1.gif"/><Relationship Id="rId4" Type="http://schemas.openxmlformats.org/officeDocument/2006/relationships/notesSlide" Target="../notesSlides/notesSlide2.xml"/></Relationships>
</file>

<file path=ppt/slides/_rels/slide65.xml.rels><?xml version="1.0" encoding="UTF-8" standalone="yes"?>
<Relationships xmlns="http://schemas.openxmlformats.org/package/2006/relationships"><Relationship Id="rId8" Type="http://schemas.openxmlformats.org/officeDocument/2006/relationships/audio" Target="../media/media75.wav"/><Relationship Id="rId3" Type="http://schemas.microsoft.com/office/2007/relationships/media" Target="../media/media73.wav"/><Relationship Id="rId7" Type="http://schemas.microsoft.com/office/2007/relationships/media" Target="../media/media75.wav"/><Relationship Id="rId12" Type="http://schemas.openxmlformats.org/officeDocument/2006/relationships/image" Target="../media/image2.png"/><Relationship Id="rId2" Type="http://schemas.openxmlformats.org/officeDocument/2006/relationships/audio" Target="../media/media72.wav"/><Relationship Id="rId1" Type="http://schemas.microsoft.com/office/2007/relationships/media" Target="../media/media72.wav"/><Relationship Id="rId6" Type="http://schemas.openxmlformats.org/officeDocument/2006/relationships/audio" Target="../media/media74.wav"/><Relationship Id="rId11" Type="http://schemas.openxmlformats.org/officeDocument/2006/relationships/slideLayout" Target="../slideLayouts/slideLayout2.xml"/><Relationship Id="rId5" Type="http://schemas.microsoft.com/office/2007/relationships/media" Target="../media/media74.wav"/><Relationship Id="rId10" Type="http://schemas.openxmlformats.org/officeDocument/2006/relationships/audio" Target="../media/media76.wav"/><Relationship Id="rId4" Type="http://schemas.openxmlformats.org/officeDocument/2006/relationships/audio" Target="../media/media73.wav"/><Relationship Id="rId9" Type="http://schemas.microsoft.com/office/2007/relationships/media" Target="../media/media76.wav"/></Relationships>
</file>

<file path=ppt/slides/_rels/slide66.xml.rels><?xml version="1.0" encoding="UTF-8" standalone="yes"?>
<Relationships xmlns="http://schemas.openxmlformats.org/package/2006/relationships"><Relationship Id="rId3" Type="http://schemas.microsoft.com/office/2007/relationships/media" Target="../media/media78.wav"/><Relationship Id="rId2" Type="http://schemas.openxmlformats.org/officeDocument/2006/relationships/audio" Target="../media/media77.wav"/><Relationship Id="rId1" Type="http://schemas.microsoft.com/office/2007/relationships/media" Target="../media/media77.wav"/><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78.wav"/></Relationships>
</file>

<file path=ppt/slides/_rels/slide6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2.png"/></Relationships>
</file>

<file path=ppt/slides/_rels/slide70.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80.wav"/><Relationship Id="rId7" Type="http://schemas.openxmlformats.org/officeDocument/2006/relationships/slideLayout" Target="../slideLayouts/slideLayout2.xml"/><Relationship Id="rId2" Type="http://schemas.openxmlformats.org/officeDocument/2006/relationships/audio" Target="../media/media79.wav"/><Relationship Id="rId1" Type="http://schemas.microsoft.com/office/2007/relationships/media" Target="../media/media79.wav"/><Relationship Id="rId6" Type="http://schemas.openxmlformats.org/officeDocument/2006/relationships/audio" Target="../media/media81.wav"/><Relationship Id="rId5" Type="http://schemas.microsoft.com/office/2007/relationships/media" Target="../media/media81.wav"/><Relationship Id="rId4" Type="http://schemas.openxmlformats.org/officeDocument/2006/relationships/audio" Target="../media/media80.wav"/></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2.wav"/><Relationship Id="rId1" Type="http://schemas.microsoft.com/office/2007/relationships/media" Target="../media/media82.wav"/><Relationship Id="rId4" Type="http://schemas.openxmlformats.org/officeDocument/2006/relationships/image" Target="../media/image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8" Type="http://schemas.openxmlformats.org/officeDocument/2006/relationships/audio" Target="../media/media86.wav"/><Relationship Id="rId13" Type="http://schemas.openxmlformats.org/officeDocument/2006/relationships/image" Target="../media/image2.png"/><Relationship Id="rId3" Type="http://schemas.microsoft.com/office/2007/relationships/media" Target="../media/media84.wav"/><Relationship Id="rId7" Type="http://schemas.microsoft.com/office/2007/relationships/media" Target="../media/media86.wav"/><Relationship Id="rId12" Type="http://schemas.openxmlformats.org/officeDocument/2006/relationships/notesSlide" Target="../notesSlides/notesSlide4.xml"/><Relationship Id="rId2" Type="http://schemas.openxmlformats.org/officeDocument/2006/relationships/audio" Target="../media/media83.wav"/><Relationship Id="rId1" Type="http://schemas.microsoft.com/office/2007/relationships/media" Target="../media/media83.wav"/><Relationship Id="rId6" Type="http://schemas.openxmlformats.org/officeDocument/2006/relationships/audio" Target="../media/media85.wav"/><Relationship Id="rId11" Type="http://schemas.openxmlformats.org/officeDocument/2006/relationships/slideLayout" Target="../slideLayouts/slideLayout2.xml"/><Relationship Id="rId5" Type="http://schemas.microsoft.com/office/2007/relationships/media" Target="../media/media85.wav"/><Relationship Id="rId10" Type="http://schemas.openxmlformats.org/officeDocument/2006/relationships/audio" Target="../media/media87.wav"/><Relationship Id="rId4" Type="http://schemas.openxmlformats.org/officeDocument/2006/relationships/audio" Target="../media/media84.wav"/><Relationship Id="rId9" Type="http://schemas.microsoft.com/office/2007/relationships/media" Target="../media/media87.wav"/></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89.wav"/><Relationship Id="rId7" Type="http://schemas.openxmlformats.org/officeDocument/2006/relationships/slideLayout" Target="../slideLayouts/slideLayout2.xml"/><Relationship Id="rId2" Type="http://schemas.openxmlformats.org/officeDocument/2006/relationships/audio" Target="../media/media88.wav"/><Relationship Id="rId1" Type="http://schemas.microsoft.com/office/2007/relationships/media" Target="../media/media88.wav"/><Relationship Id="rId6" Type="http://schemas.openxmlformats.org/officeDocument/2006/relationships/audio" Target="../media/media90.wav"/><Relationship Id="rId5" Type="http://schemas.microsoft.com/office/2007/relationships/media" Target="../media/media90.wav"/><Relationship Id="rId4" Type="http://schemas.openxmlformats.org/officeDocument/2006/relationships/audio" Target="../media/media89.wav"/></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Transcriptions</a:t>
            </a:r>
            <a:endParaRPr lang="el-GR" dirty="0"/>
          </a:p>
        </p:txBody>
      </p:sp>
      <p:sp>
        <p:nvSpPr>
          <p:cNvPr id="3" name="Subtitle 2"/>
          <p:cNvSpPr>
            <a:spLocks noGrp="1"/>
          </p:cNvSpPr>
          <p:nvPr>
            <p:ph type="subTitle" idx="1"/>
          </p:nvPr>
        </p:nvSpPr>
        <p:spPr/>
        <p:txBody>
          <a:bodyPr/>
          <a:lstStyle/>
          <a:p>
            <a:r>
              <a:rPr lang="en-US" dirty="0" smtClean="0"/>
              <a:t>Vowels</a:t>
            </a:r>
            <a:endParaRPr lang="el-GR" dirty="0"/>
          </a:p>
        </p:txBody>
      </p:sp>
    </p:spTree>
    <p:extLst>
      <p:ext uri="{BB962C8B-B14F-4D97-AF65-F5344CB8AC3E}">
        <p14:creationId xmlns:p14="http://schemas.microsoft.com/office/powerpoint/2010/main" val="25006063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t>Mick’s</a:t>
            </a:r>
            <a:r>
              <a:rPr lang="en-US" dirty="0" smtClean="0"/>
              <a:t> and </a:t>
            </a:r>
            <a:r>
              <a:rPr lang="en-US" b="1" i="1" dirty="0" smtClean="0"/>
              <a:t>mix</a:t>
            </a:r>
            <a:r>
              <a:rPr lang="en-US" dirty="0" smtClean="0"/>
              <a:t> are homophones </a:t>
            </a:r>
            <a:r>
              <a:rPr lang="en-US" dirty="0" err="1" smtClean="0"/>
              <a:t>m</a:t>
            </a:r>
            <a:r>
              <a:rPr lang="en-US" dirty="0" err="1" smtClean="0">
                <a:latin typeface="Calibri" panose="020F0502020204030204" pitchFamily="34" charset="0"/>
                <a:cs typeface="Calibri" panose="020F0502020204030204" pitchFamily="34" charset="0"/>
              </a:rPr>
              <a:t>ɪks</a:t>
            </a:r>
            <a:endParaRPr lang="el-GR" dirty="0"/>
          </a:p>
        </p:txBody>
      </p:sp>
      <p:pic>
        <p:nvPicPr>
          <p:cNvPr id="4" name="1.011">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4"/>
          <a:stretch>
            <a:fillRect/>
          </a:stretch>
        </p:blipFill>
        <p:spPr>
          <a:xfrm>
            <a:off x="5791200" y="3695700"/>
            <a:ext cx="609600" cy="609600"/>
          </a:xfrm>
        </p:spPr>
      </p:pic>
    </p:spTree>
    <p:extLst>
      <p:ext uri="{BB962C8B-B14F-4D97-AF65-F5344CB8AC3E}">
        <p14:creationId xmlns:p14="http://schemas.microsoft.com/office/powerpoint/2010/main" val="2540998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If </a:t>
            </a:r>
            <a:r>
              <a:rPr lang="en-US" i="1" dirty="0" smtClean="0"/>
              <a:t>quick</a:t>
            </a:r>
            <a:r>
              <a:rPr lang="en-US" dirty="0" smtClean="0"/>
              <a:t> </a:t>
            </a:r>
            <a:r>
              <a:rPr lang="en-US" smtClean="0"/>
              <a:t>is transcribe </a:t>
            </a:r>
            <a:r>
              <a:rPr lang="en-US" dirty="0" smtClean="0"/>
              <a:t>as /</a:t>
            </a:r>
            <a:r>
              <a:rPr lang="en-US" dirty="0" err="1" smtClean="0"/>
              <a:t>kwik</a:t>
            </a:r>
            <a:r>
              <a:rPr lang="en-US" dirty="0" smtClean="0"/>
              <a:t>/ -&gt; [</a:t>
            </a:r>
            <a:r>
              <a:rPr lang="en-US" dirty="0" err="1" smtClean="0"/>
              <a:t>k</a:t>
            </a:r>
            <a:r>
              <a:rPr lang="en-US" dirty="0" err="1" smtClean="0">
                <a:latin typeface="Calibri" panose="020F0502020204030204" pitchFamily="34" charset="0"/>
                <a:cs typeface="Calibri" panose="020F0502020204030204" pitchFamily="34" charset="0"/>
              </a:rPr>
              <a:t>ʍɪk</a:t>
            </a:r>
            <a:r>
              <a:rPr lang="en-US" smtClean="0">
                <a:latin typeface="Calibri" panose="020F0502020204030204" pitchFamily="34" charset="0"/>
                <a:cs typeface="Calibri" panose="020F0502020204030204" pitchFamily="34" charset="0"/>
              </a:rPr>
              <a:t>] transcribe these </a:t>
            </a:r>
            <a:r>
              <a:rPr lang="en-US" dirty="0" smtClean="0">
                <a:latin typeface="Calibri" panose="020F0502020204030204" pitchFamily="34" charset="0"/>
                <a:cs typeface="Calibri" panose="020F0502020204030204" pitchFamily="34" charset="0"/>
              </a:rPr>
              <a:t>words</a:t>
            </a:r>
            <a:endParaRPr lang="el-GR"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lgn="ctr">
              <a:buNone/>
            </a:pPr>
            <a:r>
              <a:rPr lang="fr-FR" dirty="0" err="1" smtClean="0"/>
              <a:t>quip</a:t>
            </a:r>
            <a:r>
              <a:rPr lang="fr-FR" dirty="0" smtClean="0"/>
              <a:t>, </a:t>
            </a:r>
            <a:r>
              <a:rPr lang="fr-FR" dirty="0" err="1" smtClean="0"/>
              <a:t>quit</a:t>
            </a:r>
            <a:r>
              <a:rPr lang="fr-FR" dirty="0" smtClean="0"/>
              <a:t>, quid, quiz, </a:t>
            </a:r>
            <a:r>
              <a:rPr lang="fr-FR" dirty="0" err="1" smtClean="0"/>
              <a:t>quill</a:t>
            </a:r>
            <a:r>
              <a:rPr lang="fr-FR" dirty="0" smtClean="0"/>
              <a:t>, </a:t>
            </a:r>
            <a:r>
              <a:rPr lang="fr-FR" dirty="0" err="1" smtClean="0"/>
              <a:t>quilt</a:t>
            </a:r>
            <a:r>
              <a:rPr lang="fr-FR" dirty="0" smtClean="0"/>
              <a:t>, </a:t>
            </a:r>
            <a:r>
              <a:rPr lang="fr-FR" dirty="0" err="1" smtClean="0"/>
              <a:t>squint</a:t>
            </a:r>
            <a:r>
              <a:rPr lang="fr-FR" dirty="0" smtClean="0"/>
              <a:t>, </a:t>
            </a:r>
            <a:r>
              <a:rPr lang="fr-FR" dirty="0" err="1" smtClean="0"/>
              <a:t>liquid</a:t>
            </a:r>
            <a:r>
              <a:rPr lang="fr-FR" dirty="0" smtClean="0"/>
              <a:t>, quick </a:t>
            </a:r>
            <a:r>
              <a:rPr lang="fr-FR" dirty="0" err="1" smtClean="0"/>
              <a:t>fix</a:t>
            </a:r>
            <a:endParaRPr lang="el-GR" dirty="0"/>
          </a:p>
        </p:txBody>
      </p:sp>
      <p:pic>
        <p:nvPicPr>
          <p:cNvPr id="4" name="1.0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2432222"/>
            <a:ext cx="609600" cy="609600"/>
          </a:xfrm>
          <a:prstGeom prst="rect">
            <a:avLst/>
          </a:prstGeom>
        </p:spPr>
      </p:pic>
    </p:spTree>
    <p:extLst>
      <p:ext uri="{BB962C8B-B14F-4D97-AF65-F5344CB8AC3E}">
        <p14:creationId xmlns:p14="http://schemas.microsoft.com/office/powerpoint/2010/main" val="5636232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2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mtClean="0"/>
              <a:t>Some times there are letters that are not pronounced </a:t>
            </a:r>
            <a:r>
              <a:rPr lang="en-US" dirty="0" smtClean="0"/>
              <a:t>at </a:t>
            </a:r>
            <a:r>
              <a:rPr lang="en-US" smtClean="0"/>
              <a:t>all like in the </a:t>
            </a:r>
            <a:r>
              <a:rPr lang="en-US" dirty="0" smtClean="0"/>
              <a:t>word knit &gt; [</a:t>
            </a:r>
            <a:r>
              <a:rPr lang="en-US" dirty="0" err="1" smtClean="0"/>
              <a:t>n</a:t>
            </a:r>
            <a:r>
              <a:rPr lang="en-US" dirty="0" err="1" smtClean="0">
                <a:latin typeface="Calibri" panose="020F0502020204030204" pitchFamily="34" charset="0"/>
                <a:cs typeface="Calibri" panose="020F0502020204030204" pitchFamily="34" charset="0"/>
              </a:rPr>
              <a:t>ɪt</a:t>
            </a:r>
            <a:r>
              <a:rPr lang="en-US" dirty="0" smtClean="0"/>
              <a:t>] (knit and </a:t>
            </a:r>
            <a:r>
              <a:rPr lang="en-US" smtClean="0"/>
              <a:t>nit are homophones</a:t>
            </a:r>
            <a:r>
              <a:rPr lang="en-US" dirty="0" smtClean="0"/>
              <a:t>)</a:t>
            </a:r>
            <a:endParaRPr lang="el-GR" dirty="0"/>
          </a:p>
        </p:txBody>
      </p:sp>
      <p:sp>
        <p:nvSpPr>
          <p:cNvPr id="3" name="Content Placeholder 2"/>
          <p:cNvSpPr>
            <a:spLocks noGrp="1"/>
          </p:cNvSpPr>
          <p:nvPr>
            <p:ph idx="1"/>
          </p:nvPr>
        </p:nvSpPr>
        <p:spPr/>
        <p:txBody>
          <a:bodyPr/>
          <a:lstStyle/>
          <a:p>
            <a:endParaRPr lang="en-US" dirty="0" smtClean="0"/>
          </a:p>
          <a:p>
            <a:pPr marL="0" indent="0">
              <a:buNone/>
            </a:pPr>
            <a:r>
              <a:rPr lang="en-US" smtClean="0"/>
              <a:t>Pay attention to the </a:t>
            </a:r>
            <a:r>
              <a:rPr lang="en-US" dirty="0" smtClean="0"/>
              <a:t>pronunciation </a:t>
            </a:r>
            <a:r>
              <a:rPr lang="en-US" smtClean="0"/>
              <a:t>of these </a:t>
            </a:r>
            <a:r>
              <a:rPr lang="en-US" dirty="0" smtClean="0"/>
              <a:t>words:</a:t>
            </a:r>
          </a:p>
          <a:p>
            <a:pPr marL="0" indent="0">
              <a:buNone/>
            </a:pPr>
            <a:endParaRPr lang="en-US" dirty="0"/>
          </a:p>
          <a:p>
            <a:pPr marL="0" indent="0">
              <a:buNone/>
            </a:pPr>
            <a:endParaRPr lang="en-US" dirty="0" smtClean="0"/>
          </a:p>
          <a:p>
            <a:pPr marL="0" indent="0">
              <a:buNone/>
            </a:pPr>
            <a:endParaRPr lang="en-US" dirty="0"/>
          </a:p>
          <a:p>
            <a:pPr marL="0" indent="0" algn="ctr">
              <a:buNone/>
            </a:pPr>
            <a:r>
              <a:rPr lang="en-US" dirty="0" smtClean="0"/>
              <a:t>wrist, biscuit</a:t>
            </a:r>
            <a:r>
              <a:rPr lang="en-US" smtClean="0"/>
              <a:t>, snippet, ticket, wicket</a:t>
            </a: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l-GR" dirty="0"/>
          </a:p>
        </p:txBody>
      </p:sp>
      <p:pic>
        <p:nvPicPr>
          <p:cNvPr id="5" name="1.0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9017755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9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r>
              <a:rPr lang="en-US" smtClean="0"/>
              <a:t>Remember </a:t>
            </a:r>
            <a:r>
              <a:rPr lang="en-US" dirty="0" smtClean="0"/>
              <a:t>that /k/ </a:t>
            </a:r>
            <a:r>
              <a:rPr lang="en-US" smtClean="0"/>
              <a:t>is used whatever the spelling for the </a:t>
            </a:r>
            <a:r>
              <a:rPr lang="en-US" dirty="0" smtClean="0"/>
              <a:t>/k/ sound; so &lt;</a:t>
            </a:r>
            <a:r>
              <a:rPr lang="en-US" i="1" dirty="0" smtClean="0"/>
              <a:t>click&gt;</a:t>
            </a:r>
            <a:r>
              <a:rPr lang="en-US" dirty="0" smtClean="0"/>
              <a:t> is /</a:t>
            </a:r>
            <a:r>
              <a:rPr lang="en-US" dirty="0" err="1" smtClean="0"/>
              <a:t>klɪk</a:t>
            </a:r>
            <a:r>
              <a:rPr lang="en-US" dirty="0" smtClean="0"/>
              <a:t>/ </a:t>
            </a:r>
            <a:r>
              <a:rPr lang="en-US" dirty="0" smtClean="0">
                <a:sym typeface="Wingdings" panose="05000000000000000000" pitchFamily="2" charset="2"/>
              </a:rPr>
              <a:t></a:t>
            </a:r>
            <a:r>
              <a:rPr lang="en-US" dirty="0" smtClean="0"/>
              <a:t> [k</a:t>
            </a:r>
            <a:r>
              <a:rPr lang="en-US" dirty="0" smtClean="0">
                <a:latin typeface="Calibri" panose="020F0502020204030204" pitchFamily="34" charset="0"/>
                <a:cs typeface="Calibri" panose="020F0502020204030204" pitchFamily="34" charset="0"/>
              </a:rPr>
              <a:t>ɬ</a:t>
            </a:r>
            <a:r>
              <a:rPr lang="en-US" dirty="0"/>
              <a:t>ɪ</a:t>
            </a:r>
            <a:r>
              <a:rPr lang="en-US" dirty="0" smtClean="0"/>
              <a:t>k] or [</a:t>
            </a:r>
            <a:r>
              <a:rPr lang="en-US" dirty="0" err="1" smtClean="0"/>
              <a:t>klɪ</a:t>
            </a:r>
            <a:r>
              <a:rPr lang="en-US" dirty="0" err="1" smtClean="0">
                <a:latin typeface="Calibri" panose="020F0502020204030204" pitchFamily="34" charset="0"/>
                <a:cs typeface="Calibri" panose="020F0502020204030204" pitchFamily="34" charset="0"/>
              </a:rPr>
              <a:t>̥</a:t>
            </a:r>
            <a:r>
              <a:rPr lang="en-US" dirty="0" err="1" smtClean="0"/>
              <a:t>k</a:t>
            </a:r>
            <a:r>
              <a:rPr lang="en-US" dirty="0" smtClean="0"/>
              <a:t>]. </a:t>
            </a:r>
          </a:p>
          <a:p>
            <a:endParaRPr lang="en-US" dirty="0"/>
          </a:p>
          <a:p>
            <a:pPr marL="0" indent="0">
              <a:buNone/>
            </a:pPr>
            <a:r>
              <a:rPr lang="en-US" smtClean="0"/>
              <a:t>Then transcribe</a:t>
            </a:r>
            <a:endParaRPr lang="en-US" dirty="0" smtClean="0"/>
          </a:p>
          <a:p>
            <a:pPr marL="0" indent="0">
              <a:buNone/>
            </a:pPr>
            <a:endParaRPr lang="en-US" dirty="0" smtClean="0"/>
          </a:p>
          <a:p>
            <a:pPr marL="0" indent="0" algn="ctr">
              <a:buNone/>
            </a:pPr>
            <a:r>
              <a:rPr lang="en-US" dirty="0" smtClean="0"/>
              <a:t>crick</a:t>
            </a:r>
            <a:r>
              <a:rPr lang="en-US" smtClean="0"/>
              <a:t>, cricket</a:t>
            </a:r>
            <a:r>
              <a:rPr lang="en-US" dirty="0" smtClean="0"/>
              <a:t>, crib, crypt, script, clips, victim</a:t>
            </a:r>
            <a:endParaRPr lang="el-GR" dirty="0"/>
          </a:p>
        </p:txBody>
      </p:sp>
      <p:pic>
        <p:nvPicPr>
          <p:cNvPr id="4" name="1.0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8511160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1</a:t>
            </a:r>
            <a:endParaRPr lang="el-GR" dirty="0"/>
          </a:p>
        </p:txBody>
      </p:sp>
      <p:sp>
        <p:nvSpPr>
          <p:cNvPr id="3" name="Content Placeholder 2"/>
          <p:cNvSpPr>
            <a:spLocks noGrp="1"/>
          </p:cNvSpPr>
          <p:nvPr>
            <p:ph idx="1"/>
          </p:nvPr>
        </p:nvSpPr>
        <p:spPr/>
        <p:txBody>
          <a:bodyPr/>
          <a:lstStyle/>
          <a:p>
            <a:r>
              <a:rPr lang="en-US" dirty="0" smtClean="0"/>
              <a:t>A unit of sound </a:t>
            </a:r>
            <a:r>
              <a:rPr lang="en-US" smtClean="0"/>
              <a:t>in the phonological system </a:t>
            </a:r>
            <a:r>
              <a:rPr lang="en-US" dirty="0" smtClean="0"/>
              <a:t>of </a:t>
            </a:r>
            <a:r>
              <a:rPr lang="en-US" smtClean="0"/>
              <a:t>a language </a:t>
            </a:r>
            <a:r>
              <a:rPr lang="en-US" dirty="0" smtClean="0"/>
              <a:t>(</a:t>
            </a:r>
            <a:r>
              <a:rPr lang="en-US" smtClean="0"/>
              <a:t>known technically </a:t>
            </a:r>
            <a:r>
              <a:rPr lang="en-US" dirty="0" smtClean="0"/>
              <a:t>as </a:t>
            </a:r>
            <a:r>
              <a:rPr lang="en-US" smtClean="0"/>
              <a:t>a phoneme) must be represented </a:t>
            </a:r>
            <a:r>
              <a:rPr lang="en-US" dirty="0" smtClean="0"/>
              <a:t>by </a:t>
            </a:r>
            <a:r>
              <a:rPr lang="en-US" smtClean="0"/>
              <a:t>a single </a:t>
            </a:r>
            <a:r>
              <a:rPr lang="en-US" dirty="0" smtClean="0"/>
              <a:t>symbol</a:t>
            </a:r>
            <a:r>
              <a:rPr lang="en-US" smtClean="0"/>
              <a:t>, whatever </a:t>
            </a:r>
            <a:r>
              <a:rPr lang="en-US" dirty="0" smtClean="0"/>
              <a:t>variations may occur </a:t>
            </a:r>
            <a:r>
              <a:rPr lang="en-US" smtClean="0"/>
              <a:t>in spelling; e.g</a:t>
            </a:r>
            <a:r>
              <a:rPr lang="en-US" dirty="0" smtClean="0"/>
              <a:t>. &lt;k, c, </a:t>
            </a:r>
            <a:r>
              <a:rPr lang="en-US" dirty="0" err="1" smtClean="0"/>
              <a:t>ck</a:t>
            </a:r>
            <a:r>
              <a:rPr lang="en-US" dirty="0" smtClean="0"/>
              <a:t>, q(u)&gt; and </a:t>
            </a:r>
            <a:r>
              <a:rPr lang="en-US" smtClean="0"/>
              <a:t>an element </a:t>
            </a:r>
            <a:r>
              <a:rPr lang="en-US" dirty="0" smtClean="0"/>
              <a:t>of &lt;x&gt; </a:t>
            </a:r>
            <a:r>
              <a:rPr lang="en-US" smtClean="0"/>
              <a:t>all represent the one English consonant phoneme </a:t>
            </a:r>
            <a:r>
              <a:rPr lang="en-US" dirty="0" smtClean="0"/>
              <a:t>/k/</a:t>
            </a:r>
            <a:endParaRPr lang="el-GR" dirty="0"/>
          </a:p>
        </p:txBody>
      </p:sp>
    </p:spTree>
    <p:extLst>
      <p:ext uri="{BB962C8B-B14F-4D97-AF65-F5344CB8AC3E}">
        <p14:creationId xmlns:p14="http://schemas.microsoft.com/office/powerpoint/2010/main" val="28280199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2</a:t>
            </a:r>
            <a:endParaRPr lang="el-GR" dirty="0"/>
          </a:p>
        </p:txBody>
      </p:sp>
      <p:sp>
        <p:nvSpPr>
          <p:cNvPr id="3" name="Content Placeholder 2"/>
          <p:cNvSpPr>
            <a:spLocks noGrp="1"/>
          </p:cNvSpPr>
          <p:nvPr>
            <p:ph idx="1"/>
          </p:nvPr>
        </p:nvSpPr>
        <p:spPr/>
        <p:txBody>
          <a:bodyPr/>
          <a:lstStyle/>
          <a:p>
            <a:pPr marL="0" indent="0" algn="just">
              <a:buNone/>
            </a:pPr>
            <a:r>
              <a:rPr lang="en-US" smtClean="0"/>
              <a:t>Capital letters are not used for English phonemes; since </a:t>
            </a:r>
            <a:r>
              <a:rPr lang="en-US" dirty="0" smtClean="0"/>
              <a:t>&lt;n&gt; and &lt;N</a:t>
            </a:r>
            <a:r>
              <a:rPr lang="en-US" smtClean="0"/>
              <a:t>&gt; (etc.) are pronounced identically, they must be represented </a:t>
            </a:r>
            <a:r>
              <a:rPr lang="en-US" dirty="0" smtClean="0"/>
              <a:t>by </a:t>
            </a:r>
            <a:r>
              <a:rPr lang="en-US" smtClean="0"/>
              <a:t>a single  </a:t>
            </a:r>
            <a:r>
              <a:rPr lang="en-US" dirty="0" smtClean="0"/>
              <a:t>symbol</a:t>
            </a:r>
            <a:r>
              <a:rPr lang="en-US" smtClean="0"/>
              <a:t>, e.g</a:t>
            </a:r>
            <a:r>
              <a:rPr lang="en-US" dirty="0" smtClean="0"/>
              <a:t>. /n/.</a:t>
            </a:r>
            <a:endParaRPr lang="el-GR" dirty="0"/>
          </a:p>
        </p:txBody>
      </p:sp>
    </p:spTree>
    <p:extLst>
      <p:ext uri="{BB962C8B-B14F-4D97-AF65-F5344CB8AC3E}">
        <p14:creationId xmlns:p14="http://schemas.microsoft.com/office/powerpoint/2010/main" val="37565740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3</a:t>
            </a:r>
            <a:endParaRPr lang="el-GR" dirty="0"/>
          </a:p>
        </p:txBody>
      </p:sp>
      <p:sp>
        <p:nvSpPr>
          <p:cNvPr id="3" name="Content Placeholder 2"/>
          <p:cNvSpPr>
            <a:spLocks noGrp="1"/>
          </p:cNvSpPr>
          <p:nvPr>
            <p:ph idx="1"/>
          </p:nvPr>
        </p:nvSpPr>
        <p:spPr/>
        <p:txBody>
          <a:bodyPr/>
          <a:lstStyle/>
          <a:p>
            <a:pPr marL="0" indent="0" algn="just">
              <a:buNone/>
            </a:pPr>
            <a:r>
              <a:rPr lang="en-US" smtClean="0"/>
              <a:t>Homophones </a:t>
            </a:r>
            <a:r>
              <a:rPr lang="en-US" dirty="0" smtClean="0"/>
              <a:t>– pairs (</a:t>
            </a:r>
            <a:r>
              <a:rPr lang="en-US" smtClean="0"/>
              <a:t>or sets</a:t>
            </a:r>
            <a:r>
              <a:rPr lang="en-US" dirty="0" smtClean="0"/>
              <a:t>) of words </a:t>
            </a:r>
            <a:r>
              <a:rPr lang="en-US" smtClean="0"/>
              <a:t>with the same pronunciation despite different spellings </a:t>
            </a:r>
            <a:r>
              <a:rPr lang="en-US" dirty="0" smtClean="0"/>
              <a:t>– </a:t>
            </a:r>
            <a:r>
              <a:rPr lang="en-US" smtClean="0"/>
              <a:t>must be transcribed with the same </a:t>
            </a:r>
            <a:r>
              <a:rPr lang="en-US" dirty="0" smtClean="0"/>
              <a:t>symbols, </a:t>
            </a:r>
          </a:p>
          <a:p>
            <a:pPr marL="0" indent="0" algn="ctr">
              <a:buNone/>
            </a:pPr>
            <a:r>
              <a:rPr lang="en-US" smtClean="0"/>
              <a:t>e.g</a:t>
            </a:r>
            <a:r>
              <a:rPr lang="en-US" dirty="0" smtClean="0"/>
              <a:t>. Mick’s, mix</a:t>
            </a:r>
            <a:endParaRPr lang="el-GR" dirty="0"/>
          </a:p>
        </p:txBody>
      </p:sp>
    </p:spTree>
    <p:extLst>
      <p:ext uri="{BB962C8B-B14F-4D97-AF65-F5344CB8AC3E}">
        <p14:creationId xmlns:p14="http://schemas.microsoft.com/office/powerpoint/2010/main" val="33710520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4</a:t>
            </a:r>
            <a:endParaRPr lang="el-GR" dirty="0"/>
          </a:p>
        </p:txBody>
      </p:sp>
      <p:sp>
        <p:nvSpPr>
          <p:cNvPr id="3" name="Content Placeholder 2"/>
          <p:cNvSpPr>
            <a:spLocks noGrp="1"/>
          </p:cNvSpPr>
          <p:nvPr>
            <p:ph idx="1"/>
          </p:nvPr>
        </p:nvSpPr>
        <p:spPr/>
        <p:txBody>
          <a:bodyPr/>
          <a:lstStyle/>
          <a:p>
            <a:pPr marL="0" indent="0">
              <a:buNone/>
            </a:pPr>
            <a:r>
              <a:rPr lang="en-US" smtClean="0"/>
              <a:t>The apostrophe </a:t>
            </a:r>
            <a:r>
              <a:rPr lang="en-US" dirty="0" smtClean="0"/>
              <a:t>must </a:t>
            </a:r>
            <a:r>
              <a:rPr lang="en-US" smtClean="0"/>
              <a:t>not be transcribed, since </a:t>
            </a:r>
            <a:r>
              <a:rPr lang="en-US" dirty="0" smtClean="0"/>
              <a:t>it is </a:t>
            </a:r>
            <a:r>
              <a:rPr lang="en-US" smtClean="0"/>
              <a:t>not pronounced</a:t>
            </a:r>
            <a:r>
              <a:rPr lang="en-US" dirty="0" smtClean="0"/>
              <a:t>: </a:t>
            </a:r>
          </a:p>
          <a:p>
            <a:pPr marL="0" indent="0">
              <a:buNone/>
            </a:pPr>
            <a:r>
              <a:rPr lang="en-US" dirty="0" smtClean="0"/>
              <a:t>Mick’s= [ m </a:t>
            </a:r>
            <a:r>
              <a:rPr lang="en-US" dirty="0" smtClean="0">
                <a:latin typeface="Calibri" panose="020F0502020204030204" pitchFamily="34" charset="0"/>
                <a:cs typeface="Calibri" panose="020F0502020204030204" pitchFamily="34" charset="0"/>
              </a:rPr>
              <a:t>ɪ</a:t>
            </a:r>
            <a:r>
              <a:rPr lang="en-US" dirty="0" smtClean="0"/>
              <a:t> k s ] ; Philip’s= [ f </a:t>
            </a:r>
            <a:r>
              <a:rPr lang="en-US" dirty="0" smtClean="0">
                <a:latin typeface="Calibri" panose="020F0502020204030204" pitchFamily="34" charset="0"/>
                <a:cs typeface="Calibri" panose="020F0502020204030204" pitchFamily="34" charset="0"/>
              </a:rPr>
              <a:t>ɪ </a:t>
            </a:r>
            <a:r>
              <a:rPr lang="en-US" dirty="0" smtClean="0"/>
              <a:t>l </a:t>
            </a:r>
            <a:r>
              <a:rPr lang="en-US" dirty="0" smtClean="0">
                <a:latin typeface="Calibri" panose="020F0502020204030204" pitchFamily="34" charset="0"/>
                <a:cs typeface="Calibri" panose="020F0502020204030204" pitchFamily="34" charset="0"/>
              </a:rPr>
              <a:t>ɪ </a:t>
            </a:r>
            <a:r>
              <a:rPr lang="en-US" dirty="0" smtClean="0"/>
              <a:t>p s ].</a:t>
            </a:r>
            <a:endParaRPr lang="el-GR" dirty="0"/>
          </a:p>
        </p:txBody>
      </p:sp>
    </p:spTree>
    <p:extLst>
      <p:ext uri="{BB962C8B-B14F-4D97-AF65-F5344CB8AC3E}">
        <p14:creationId xmlns:p14="http://schemas.microsoft.com/office/powerpoint/2010/main" val="2955007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5</a:t>
            </a:r>
            <a:endParaRPr lang="el-GR" dirty="0"/>
          </a:p>
        </p:txBody>
      </p:sp>
      <p:sp>
        <p:nvSpPr>
          <p:cNvPr id="3" name="Content Placeholder 2"/>
          <p:cNvSpPr>
            <a:spLocks noGrp="1"/>
          </p:cNvSpPr>
          <p:nvPr>
            <p:ph idx="1"/>
          </p:nvPr>
        </p:nvSpPr>
        <p:spPr/>
        <p:txBody>
          <a:bodyPr/>
          <a:lstStyle/>
          <a:p>
            <a:pPr marL="0" indent="0">
              <a:buNone/>
            </a:pPr>
            <a:r>
              <a:rPr lang="en-US" smtClean="0"/>
              <a:t>A single letter may represent two phonemes </a:t>
            </a:r>
            <a:r>
              <a:rPr lang="en-US" dirty="0" smtClean="0"/>
              <a:t>in transcription</a:t>
            </a:r>
            <a:r>
              <a:rPr lang="en-US" smtClean="0"/>
              <a:t>; each of those phonemes requires </a:t>
            </a:r>
            <a:r>
              <a:rPr lang="en-US" dirty="0" smtClean="0"/>
              <a:t>its own symbol</a:t>
            </a:r>
            <a:r>
              <a:rPr lang="en-US" smtClean="0"/>
              <a:t>; e.g</a:t>
            </a:r>
            <a:r>
              <a:rPr lang="en-US" dirty="0" smtClean="0"/>
              <a:t>. &lt;x&gt; (in six) = /</a:t>
            </a:r>
            <a:r>
              <a:rPr lang="en-US" dirty="0" err="1" smtClean="0"/>
              <a:t>ks</a:t>
            </a:r>
            <a:r>
              <a:rPr lang="en-US" dirty="0" smtClean="0"/>
              <a:t>/</a:t>
            </a:r>
            <a:endParaRPr lang="el-GR" dirty="0"/>
          </a:p>
        </p:txBody>
      </p:sp>
    </p:spTree>
    <p:extLst>
      <p:ext uri="{BB962C8B-B14F-4D97-AF65-F5344CB8AC3E}">
        <p14:creationId xmlns:p14="http://schemas.microsoft.com/office/powerpoint/2010/main" val="25487327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6</a:t>
            </a:r>
            <a:endParaRPr lang="el-GR" dirty="0"/>
          </a:p>
        </p:txBody>
      </p:sp>
      <p:sp>
        <p:nvSpPr>
          <p:cNvPr id="3" name="Content Placeholder 2"/>
          <p:cNvSpPr>
            <a:spLocks noGrp="1"/>
          </p:cNvSpPr>
          <p:nvPr>
            <p:ph idx="1"/>
          </p:nvPr>
        </p:nvSpPr>
        <p:spPr/>
        <p:txBody>
          <a:bodyPr/>
          <a:lstStyle/>
          <a:p>
            <a:pPr marL="0" indent="0">
              <a:buNone/>
            </a:pPr>
            <a:r>
              <a:rPr lang="en-US" smtClean="0"/>
              <a:t>A double letter may represent a single phoneme; </a:t>
            </a:r>
            <a:r>
              <a:rPr lang="en-US" dirty="0" smtClean="0"/>
              <a:t>in transcription that </a:t>
            </a:r>
          </a:p>
          <a:p>
            <a:pPr marL="0" indent="0" algn="just">
              <a:buNone/>
            </a:pPr>
            <a:r>
              <a:rPr lang="en-US" smtClean="0"/>
              <a:t>single phoneme must be represented </a:t>
            </a:r>
            <a:r>
              <a:rPr lang="en-US" dirty="0" smtClean="0"/>
              <a:t>by </a:t>
            </a:r>
            <a:r>
              <a:rPr lang="en-US" smtClean="0"/>
              <a:t>a single </a:t>
            </a:r>
            <a:r>
              <a:rPr lang="en-US" dirty="0" smtClean="0"/>
              <a:t>symbol;</a:t>
            </a:r>
          </a:p>
          <a:p>
            <a:pPr marL="0" indent="0">
              <a:buNone/>
            </a:pPr>
            <a:r>
              <a:rPr lang="en-US" smtClean="0"/>
              <a:t> e.g</a:t>
            </a:r>
            <a:r>
              <a:rPr lang="en-US" dirty="0" smtClean="0"/>
              <a:t>. </a:t>
            </a:r>
          </a:p>
          <a:p>
            <a:pPr marL="0" indent="0" algn="ctr">
              <a:buNone/>
            </a:pPr>
            <a:r>
              <a:rPr lang="en-US" dirty="0" smtClean="0"/>
              <a:t>&lt;</a:t>
            </a:r>
            <a:r>
              <a:rPr lang="en-US" dirty="0" err="1" smtClean="0"/>
              <a:t>ss</a:t>
            </a:r>
            <a:r>
              <a:rPr lang="en-US" dirty="0" smtClean="0"/>
              <a:t>&gt; in miss = [ m </a:t>
            </a:r>
            <a:r>
              <a:rPr lang="en-US" dirty="0" smtClean="0">
                <a:latin typeface="Calibri" panose="020F0502020204030204" pitchFamily="34" charset="0"/>
                <a:cs typeface="Calibri" panose="020F0502020204030204" pitchFamily="34" charset="0"/>
              </a:rPr>
              <a:t>ɪ </a:t>
            </a:r>
            <a:r>
              <a:rPr lang="en-US" dirty="0" smtClean="0"/>
              <a:t>s ] </a:t>
            </a:r>
          </a:p>
          <a:p>
            <a:pPr marL="0" indent="0" algn="ctr">
              <a:buNone/>
            </a:pPr>
            <a:r>
              <a:rPr lang="en-US" dirty="0" smtClean="0"/>
              <a:t>&lt;</a:t>
            </a:r>
            <a:r>
              <a:rPr lang="en-US" dirty="0" err="1" smtClean="0"/>
              <a:t>pp</a:t>
            </a:r>
            <a:r>
              <a:rPr lang="en-US" dirty="0" smtClean="0"/>
              <a:t>&gt; </a:t>
            </a:r>
            <a:r>
              <a:rPr lang="en-US" smtClean="0"/>
              <a:t>in snippet</a:t>
            </a:r>
            <a:r>
              <a:rPr lang="en-US" dirty="0" smtClean="0"/>
              <a:t>= /s n </a:t>
            </a:r>
            <a:r>
              <a:rPr lang="en-US" dirty="0" smtClean="0">
                <a:latin typeface="Calibri" panose="020F0502020204030204" pitchFamily="34" charset="0"/>
                <a:cs typeface="Calibri" panose="020F0502020204030204" pitchFamily="34" charset="0"/>
              </a:rPr>
              <a:t>ɪ </a:t>
            </a:r>
            <a:r>
              <a:rPr lang="en-US" dirty="0" smtClean="0"/>
              <a:t>p </a:t>
            </a:r>
            <a:r>
              <a:rPr lang="en-US" dirty="0" smtClean="0">
                <a:latin typeface="Calibri" panose="020F0502020204030204" pitchFamily="34" charset="0"/>
                <a:cs typeface="Calibri" panose="020F0502020204030204" pitchFamily="34" charset="0"/>
              </a:rPr>
              <a:t>ɪ </a:t>
            </a:r>
            <a:r>
              <a:rPr lang="en-US" dirty="0" smtClean="0"/>
              <a:t>t/</a:t>
            </a:r>
            <a:endParaRPr lang="el-GR" dirty="0"/>
          </a:p>
        </p:txBody>
      </p:sp>
    </p:spTree>
    <p:extLst>
      <p:ext uri="{BB962C8B-B14F-4D97-AF65-F5344CB8AC3E}">
        <p14:creationId xmlns:p14="http://schemas.microsoft.com/office/powerpoint/2010/main" val="32827663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Short Vowels</a:t>
            </a:r>
            <a:endParaRPr lang="el-GR" dirty="0"/>
          </a:p>
        </p:txBody>
      </p:sp>
    </p:spTree>
    <p:extLst>
      <p:ext uri="{BB962C8B-B14F-4D97-AF65-F5344CB8AC3E}">
        <p14:creationId xmlns:p14="http://schemas.microsoft.com/office/powerpoint/2010/main" val="36323754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7</a:t>
            </a:r>
            <a:endParaRPr lang="el-GR" dirty="0"/>
          </a:p>
        </p:txBody>
      </p:sp>
      <p:sp>
        <p:nvSpPr>
          <p:cNvPr id="3" name="Content Placeholder 2"/>
          <p:cNvSpPr>
            <a:spLocks noGrp="1"/>
          </p:cNvSpPr>
          <p:nvPr>
            <p:ph idx="1"/>
          </p:nvPr>
        </p:nvSpPr>
        <p:spPr/>
        <p:txBody>
          <a:bodyPr/>
          <a:lstStyle/>
          <a:p>
            <a:pPr marL="0" indent="0">
              <a:buNone/>
            </a:pPr>
            <a:r>
              <a:rPr lang="en-US" smtClean="0"/>
              <a:t>A letter may be redundant </a:t>
            </a:r>
            <a:r>
              <a:rPr lang="en-US" dirty="0" smtClean="0"/>
              <a:t>as far as pronunciation </a:t>
            </a:r>
            <a:r>
              <a:rPr lang="en-US" smtClean="0"/>
              <a:t>is concerned</a:t>
            </a:r>
            <a:r>
              <a:rPr lang="en-US" dirty="0" smtClean="0"/>
              <a:t>: if </a:t>
            </a:r>
            <a:r>
              <a:rPr lang="en-US" smtClean="0"/>
              <a:t>a letter represents ‘silence’, </a:t>
            </a:r>
            <a:r>
              <a:rPr lang="en-US" dirty="0" smtClean="0"/>
              <a:t>it must </a:t>
            </a:r>
            <a:r>
              <a:rPr lang="en-US" smtClean="0"/>
              <a:t>not have a corresponding </a:t>
            </a:r>
            <a:r>
              <a:rPr lang="en-US" dirty="0" smtClean="0"/>
              <a:t>symbol </a:t>
            </a:r>
            <a:r>
              <a:rPr lang="en-US" smtClean="0"/>
              <a:t>in the </a:t>
            </a:r>
            <a:r>
              <a:rPr lang="en-US" dirty="0" err="1" smtClean="0"/>
              <a:t>tran-scription</a:t>
            </a:r>
            <a:r>
              <a:rPr lang="en-US" dirty="0" smtClean="0"/>
              <a:t> of a word, </a:t>
            </a:r>
            <a:endParaRPr lang="en-US" dirty="0"/>
          </a:p>
          <a:p>
            <a:pPr marL="0" indent="0">
              <a:buNone/>
            </a:pPr>
            <a:r>
              <a:rPr lang="en-US" smtClean="0"/>
              <a:t>e.g</a:t>
            </a:r>
            <a:r>
              <a:rPr lang="en-US" dirty="0" smtClean="0"/>
              <a:t>. </a:t>
            </a:r>
          </a:p>
          <a:p>
            <a:pPr marL="0" indent="0">
              <a:buNone/>
            </a:pPr>
            <a:endParaRPr lang="en-US" dirty="0"/>
          </a:p>
          <a:p>
            <a:pPr marL="0" indent="0" algn="ctr">
              <a:buNone/>
            </a:pPr>
            <a:r>
              <a:rPr lang="en-US" dirty="0" smtClean="0"/>
              <a:t>&lt;w&gt; in wrist = [</a:t>
            </a:r>
            <a:r>
              <a:rPr lang="en-US" dirty="0" smtClean="0">
                <a:latin typeface="Calibri" panose="020F0502020204030204" pitchFamily="34" charset="0"/>
                <a:cs typeface="Calibri" panose="020F0502020204030204" pitchFamily="34" charset="0"/>
              </a:rPr>
              <a:t>ɹ</a:t>
            </a:r>
            <a:r>
              <a:rPr lang="en-US" dirty="0" smtClean="0"/>
              <a:t> </a:t>
            </a:r>
            <a:r>
              <a:rPr lang="en-US" dirty="0" smtClean="0">
                <a:latin typeface="Calibri" panose="020F0502020204030204" pitchFamily="34" charset="0"/>
                <a:cs typeface="Calibri" panose="020F0502020204030204" pitchFamily="34" charset="0"/>
              </a:rPr>
              <a:t>ɪ </a:t>
            </a:r>
            <a:r>
              <a:rPr lang="en-US" dirty="0" smtClean="0"/>
              <a:t>s t ]</a:t>
            </a:r>
            <a:endParaRPr lang="el-GR" dirty="0"/>
          </a:p>
        </p:txBody>
      </p:sp>
    </p:spTree>
    <p:extLst>
      <p:ext uri="{BB962C8B-B14F-4D97-AF65-F5344CB8AC3E}">
        <p14:creationId xmlns:p14="http://schemas.microsoft.com/office/powerpoint/2010/main" val="38561955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Rule </a:t>
            </a:r>
            <a:r>
              <a:rPr lang="en-US" dirty="0" smtClean="0"/>
              <a:t>8</a:t>
            </a:r>
            <a:endParaRPr lang="el-GR" dirty="0"/>
          </a:p>
        </p:txBody>
      </p:sp>
      <p:sp>
        <p:nvSpPr>
          <p:cNvPr id="3" name="Content Placeholder 2"/>
          <p:cNvSpPr>
            <a:spLocks noGrp="1"/>
          </p:cNvSpPr>
          <p:nvPr>
            <p:ph idx="1"/>
          </p:nvPr>
        </p:nvSpPr>
        <p:spPr/>
        <p:txBody>
          <a:bodyPr/>
          <a:lstStyle/>
          <a:p>
            <a:pPr marL="0" indent="0">
              <a:buNone/>
            </a:pPr>
            <a:r>
              <a:rPr lang="en-US" smtClean="0"/>
              <a:t>Word spaces are retained </a:t>
            </a:r>
            <a:r>
              <a:rPr lang="en-US" dirty="0" smtClean="0"/>
              <a:t>as in orthography</a:t>
            </a:r>
            <a:r>
              <a:rPr lang="en-US" smtClean="0"/>
              <a:t>, even when there </a:t>
            </a:r>
            <a:r>
              <a:rPr lang="en-US" dirty="0" smtClean="0"/>
              <a:t>is no </a:t>
            </a:r>
            <a:r>
              <a:rPr lang="en-US" smtClean="0"/>
              <a:t>‘space’, or silence, </a:t>
            </a:r>
            <a:r>
              <a:rPr lang="en-US" dirty="0" smtClean="0"/>
              <a:t>in pronunciation</a:t>
            </a:r>
            <a:r>
              <a:rPr lang="en-US" smtClean="0"/>
              <a:t>. Note that the phrase </a:t>
            </a:r>
            <a:r>
              <a:rPr lang="en-US" dirty="0" smtClean="0"/>
              <a:t>snip it </a:t>
            </a:r>
            <a:r>
              <a:rPr lang="en-US" smtClean="0"/>
              <a:t>is pronounced identically to the single word snippet. However</a:t>
            </a:r>
            <a:r>
              <a:rPr lang="en-US" dirty="0" smtClean="0"/>
              <a:t>, </a:t>
            </a:r>
            <a:r>
              <a:rPr lang="en-US" smtClean="0"/>
              <a:t>word spaces are preserved </a:t>
            </a:r>
            <a:r>
              <a:rPr lang="en-US" dirty="0" smtClean="0"/>
              <a:t>to </a:t>
            </a:r>
            <a:r>
              <a:rPr lang="en-US" smtClean="0"/>
              <a:t>aid reading</a:t>
            </a:r>
            <a:r>
              <a:rPr lang="en-US" dirty="0" smtClean="0"/>
              <a:t>: /snip it/.</a:t>
            </a:r>
            <a:endParaRPr lang="el-GR" dirty="0"/>
          </a:p>
        </p:txBody>
      </p:sp>
    </p:spTree>
    <p:extLst>
      <p:ext uri="{BB962C8B-B14F-4D97-AF65-F5344CB8AC3E}">
        <p14:creationId xmlns:p14="http://schemas.microsoft.com/office/powerpoint/2010/main" val="13659107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t>Vowel </a:t>
            </a:r>
            <a:r>
              <a:rPr lang="en-US" dirty="0" smtClean="0"/>
              <a:t>[</a:t>
            </a:r>
            <a:r>
              <a:rPr lang="el-GR" dirty="0" smtClean="0">
                <a:latin typeface="Calibri" panose="020F0502020204030204" pitchFamily="34" charset="0"/>
                <a:cs typeface="Calibri" panose="020F0502020204030204" pitchFamily="34" charset="0"/>
              </a:rPr>
              <a:t>ε</a:t>
            </a:r>
            <a:r>
              <a:rPr lang="en-US" dirty="0" smtClean="0"/>
              <a:t>]</a:t>
            </a:r>
            <a:endParaRPr lang="el-GR"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1610" y="1622226"/>
            <a:ext cx="6579716" cy="5235774"/>
          </a:xfrm>
          <a:prstGeom prst="rect">
            <a:avLst/>
          </a:prstGeom>
        </p:spPr>
      </p:pic>
      <p:sp>
        <p:nvSpPr>
          <p:cNvPr id="4" name="Oval 3"/>
          <p:cNvSpPr/>
          <p:nvPr/>
        </p:nvSpPr>
        <p:spPr>
          <a:xfrm>
            <a:off x="5745892" y="4621426"/>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Tree>
    <p:extLst>
      <p:ext uri="{BB962C8B-B14F-4D97-AF65-F5344CB8AC3E}">
        <p14:creationId xmlns:p14="http://schemas.microsoft.com/office/powerpoint/2010/main" val="234510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838200" y="271849"/>
            <a:ext cx="10515600" cy="6314302"/>
          </a:xfrm>
        </p:spPr>
        <p:txBody>
          <a:bodyPr>
            <a:normAutofit/>
          </a:bodyPr>
          <a:lstStyle/>
          <a:p>
            <a:pPr marL="0" indent="0" algn="just">
              <a:buNone/>
            </a:pPr>
            <a:r>
              <a:rPr lang="en-US" smtClean="0"/>
              <a:t>Some dictionaries use the </a:t>
            </a:r>
            <a:r>
              <a:rPr lang="en-US" dirty="0" smtClean="0"/>
              <a:t>ordinary </a:t>
            </a:r>
            <a:r>
              <a:rPr lang="en-US" smtClean="0"/>
              <a:t>Roman letter &lt;e&gt;, because </a:t>
            </a:r>
            <a:r>
              <a:rPr lang="en-US" dirty="0" smtClean="0"/>
              <a:t>it has </a:t>
            </a:r>
            <a:r>
              <a:rPr lang="en-US" smtClean="0"/>
              <a:t>a more</a:t>
            </a:r>
            <a:r>
              <a:rPr lang="en-US" dirty="0" smtClean="0"/>
              <a:t> familiar look</a:t>
            </a:r>
            <a:r>
              <a:rPr lang="en-US" smtClean="0"/>
              <a:t>; however</a:t>
            </a:r>
            <a:r>
              <a:rPr lang="en-US" dirty="0" smtClean="0"/>
              <a:t>, in IPA</a:t>
            </a:r>
            <a:r>
              <a:rPr lang="en-US" smtClean="0"/>
              <a:t>, &lt;e&gt; represents the </a:t>
            </a:r>
            <a:r>
              <a:rPr lang="en-US" dirty="0" smtClean="0"/>
              <a:t>sound </a:t>
            </a:r>
            <a:r>
              <a:rPr lang="en-US" smtClean="0"/>
              <a:t>in the German </a:t>
            </a:r>
            <a:r>
              <a:rPr lang="en-US" dirty="0" smtClean="0"/>
              <a:t>word</a:t>
            </a:r>
            <a:endParaRPr lang="el-GR" dirty="0" smtClean="0"/>
          </a:p>
          <a:p>
            <a:pPr marL="0" indent="0" algn="ctr">
              <a:buNone/>
            </a:pPr>
            <a:r>
              <a:rPr lang="en-US" smtClean="0"/>
              <a:t>Tee</a:t>
            </a:r>
            <a:endParaRPr lang="en-US" dirty="0" smtClean="0"/>
          </a:p>
          <a:p>
            <a:pPr marL="0" indent="0" algn="just">
              <a:buNone/>
            </a:pPr>
            <a:r>
              <a:rPr lang="en-US" smtClean="0"/>
              <a:t>That vowel </a:t>
            </a:r>
            <a:r>
              <a:rPr lang="en-US" dirty="0" smtClean="0"/>
              <a:t>sound is </a:t>
            </a:r>
            <a:r>
              <a:rPr lang="en-US" smtClean="0"/>
              <a:t>distinctly different from the vowel in </a:t>
            </a:r>
            <a:r>
              <a:rPr lang="en-US" b="1" i="1" smtClean="0"/>
              <a:t>leg</a:t>
            </a:r>
            <a:r>
              <a:rPr lang="en-US" smtClean="0"/>
              <a:t>. Compare another </a:t>
            </a:r>
            <a:r>
              <a:rPr lang="en-US" dirty="0" smtClean="0"/>
              <a:t>pair of words</a:t>
            </a:r>
            <a:r>
              <a:rPr lang="en-US" smtClean="0"/>
              <a:t>: the word </a:t>
            </a:r>
            <a:r>
              <a:rPr lang="en-US" b="1" i="1" smtClean="0"/>
              <a:t>late</a:t>
            </a:r>
            <a:r>
              <a:rPr lang="en-US" smtClean="0"/>
              <a:t> </a:t>
            </a:r>
            <a:r>
              <a:rPr lang="en-US" dirty="0" smtClean="0"/>
              <a:t>in </a:t>
            </a:r>
            <a:r>
              <a:rPr lang="en-US" smtClean="0"/>
              <a:t>many English accents is pronounced</a:t>
            </a:r>
            <a:r>
              <a:rPr lang="en-US" dirty="0" smtClean="0"/>
              <a:t>:</a:t>
            </a:r>
          </a:p>
          <a:p>
            <a:pPr marL="0" indent="0" algn="ctr">
              <a:buNone/>
            </a:pPr>
            <a:r>
              <a:rPr lang="en-US" smtClean="0"/>
              <a:t>‘late’  </a:t>
            </a:r>
            <a:endParaRPr lang="en-US" dirty="0" smtClean="0"/>
          </a:p>
          <a:p>
            <a:pPr marL="0" indent="0" algn="just">
              <a:buNone/>
            </a:pPr>
            <a:r>
              <a:rPr lang="en-US" dirty="0" smtClean="0"/>
              <a:t>So, </a:t>
            </a:r>
            <a:r>
              <a:rPr lang="en-US" smtClean="0"/>
              <a:t>for comparative purposes, when</a:t>
            </a:r>
            <a:r>
              <a:rPr lang="en-US" dirty="0" smtClean="0"/>
              <a:t>, </a:t>
            </a:r>
            <a:r>
              <a:rPr lang="en-US" smtClean="0"/>
              <a:t>for instance, comparing the vowels of English and another language, or the vowels </a:t>
            </a:r>
            <a:r>
              <a:rPr lang="en-US" dirty="0" smtClean="0"/>
              <a:t>of </a:t>
            </a:r>
            <a:r>
              <a:rPr lang="en-US" smtClean="0"/>
              <a:t>two different accents of English, we need to keep the </a:t>
            </a:r>
            <a:r>
              <a:rPr lang="en-US" dirty="0" smtClean="0"/>
              <a:t>ordinary </a:t>
            </a:r>
            <a:r>
              <a:rPr lang="en-US" smtClean="0"/>
              <a:t>Roman letter &lt;e&gt; as the </a:t>
            </a:r>
            <a:r>
              <a:rPr lang="en-US" dirty="0" smtClean="0"/>
              <a:t>IPA symbol </a:t>
            </a:r>
            <a:r>
              <a:rPr lang="en-US" smtClean="0"/>
              <a:t>for the /e/ </a:t>
            </a:r>
            <a:r>
              <a:rPr lang="en-US" dirty="0" smtClean="0"/>
              <a:t>sound, </a:t>
            </a:r>
            <a:r>
              <a:rPr lang="en-US" smtClean="0"/>
              <a:t>and rely on the Greek letter epsilon</a:t>
            </a:r>
            <a:r>
              <a:rPr lang="en-US" dirty="0" smtClean="0"/>
              <a:t>, &lt;ε&gt;, </a:t>
            </a:r>
            <a:r>
              <a:rPr lang="en-US" smtClean="0"/>
              <a:t>as the </a:t>
            </a:r>
            <a:r>
              <a:rPr lang="en-US" dirty="0" smtClean="0"/>
              <a:t>IPA symbol </a:t>
            </a:r>
            <a:r>
              <a:rPr lang="en-US" smtClean="0"/>
              <a:t>for the </a:t>
            </a:r>
            <a:r>
              <a:rPr lang="en-US" dirty="0" smtClean="0"/>
              <a:t>/ε/ sound. Thus,</a:t>
            </a:r>
          </a:p>
          <a:p>
            <a:pPr marL="0" indent="0" algn="ctr">
              <a:buNone/>
            </a:pPr>
            <a:r>
              <a:rPr lang="en-US" smtClean="0"/>
              <a:t> </a:t>
            </a:r>
            <a:r>
              <a:rPr lang="en-US" b="1" smtClean="0"/>
              <a:t>egg </a:t>
            </a:r>
            <a:r>
              <a:rPr lang="en-US" b="1" dirty="0" smtClean="0"/>
              <a:t>is /</a:t>
            </a:r>
            <a:r>
              <a:rPr lang="en-US" b="1" dirty="0" err="1" smtClean="0"/>
              <a:t>εɡ</a:t>
            </a:r>
            <a:r>
              <a:rPr lang="en-US" b="1" dirty="0" smtClean="0"/>
              <a:t>/</a:t>
            </a:r>
            <a:endParaRPr lang="el-GR" b="1" dirty="0"/>
          </a:p>
        </p:txBody>
      </p:sp>
      <p:pic>
        <p:nvPicPr>
          <p:cNvPr id="5" name="1.0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50443" y="1184189"/>
            <a:ext cx="609600" cy="609600"/>
          </a:xfrm>
          <a:prstGeom prst="rect">
            <a:avLst/>
          </a:prstGeom>
        </p:spPr>
      </p:pic>
      <p:pic>
        <p:nvPicPr>
          <p:cNvPr id="6" name="1.02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117491" y="3124200"/>
            <a:ext cx="609600" cy="609600"/>
          </a:xfrm>
          <a:prstGeom prst="rect">
            <a:avLst/>
          </a:prstGeom>
        </p:spPr>
      </p:pic>
    </p:spTree>
    <p:extLst>
      <p:ext uri="{BB962C8B-B14F-4D97-AF65-F5344CB8AC3E}">
        <p14:creationId xmlns:p14="http://schemas.microsoft.com/office/powerpoint/2010/main" val="19629095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5942"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Now Transcribe these </a:t>
            </a:r>
            <a:r>
              <a:rPr lang="en-US" dirty="0" smtClean="0"/>
              <a:t>words</a:t>
            </a:r>
            <a:endParaRPr lang="el-GR" dirty="0"/>
          </a:p>
        </p:txBody>
      </p:sp>
      <p:sp>
        <p:nvSpPr>
          <p:cNvPr id="3" name="Content Placeholder 2"/>
          <p:cNvSpPr>
            <a:spLocks noGrp="1"/>
          </p:cNvSpPr>
          <p:nvPr>
            <p:ph idx="1"/>
          </p:nvPr>
        </p:nvSpPr>
        <p:spPr/>
        <p:txBody>
          <a:bodyPr>
            <a:normAutofit lnSpcReduction="10000"/>
          </a:bodyPr>
          <a:lstStyle/>
          <a:p>
            <a:pPr marL="0" indent="0" algn="ctr">
              <a:buNone/>
            </a:pPr>
            <a:endParaRPr lang="en-US" dirty="0" smtClean="0"/>
          </a:p>
          <a:p>
            <a:pPr marL="0" indent="0" algn="ctr">
              <a:buNone/>
            </a:pPr>
            <a:r>
              <a:rPr lang="en-US" smtClean="0"/>
              <a:t>peg, beg, keg</a:t>
            </a:r>
            <a:endParaRPr lang="en-US" dirty="0" smtClean="0"/>
          </a:p>
          <a:p>
            <a:pPr marL="0" indent="0" algn="ctr">
              <a:buNone/>
            </a:pPr>
            <a:endParaRPr lang="en-US" dirty="0"/>
          </a:p>
          <a:p>
            <a:pPr marL="0" indent="0" algn="ctr">
              <a:buNone/>
            </a:pPr>
            <a:endParaRPr lang="en-US" dirty="0" smtClean="0"/>
          </a:p>
          <a:p>
            <a:pPr marL="0" indent="0" algn="ctr">
              <a:buNone/>
            </a:pPr>
            <a:r>
              <a:rPr lang="en-US" smtClean="0"/>
              <a:t>pet, net, debt, well, tent, send, kept, crept, twelve</a:t>
            </a:r>
            <a:endParaRPr lang="en-US" dirty="0" smtClean="0"/>
          </a:p>
          <a:p>
            <a:pPr marL="0" indent="0">
              <a:buNone/>
            </a:pPr>
            <a:endParaRPr lang="en-US" dirty="0"/>
          </a:p>
          <a:p>
            <a:pPr marL="0" indent="0">
              <a:buNone/>
            </a:pPr>
            <a:r>
              <a:rPr lang="en-US" smtClean="0"/>
              <a:t>and the names</a:t>
            </a:r>
            <a:endParaRPr lang="en-US" dirty="0" smtClean="0"/>
          </a:p>
          <a:p>
            <a:pPr marL="0" indent="0">
              <a:buNone/>
            </a:pPr>
            <a:endParaRPr lang="en-US" dirty="0" smtClean="0"/>
          </a:p>
          <a:p>
            <a:pPr marL="0" indent="0" algn="ctr">
              <a:buNone/>
            </a:pPr>
            <a:r>
              <a:rPr lang="en-US" smtClean="0"/>
              <a:t>Ben, Greg, Kent, Meg, Rex, Brett</a:t>
            </a:r>
            <a:endParaRPr lang="el-GR" dirty="0"/>
          </a:p>
        </p:txBody>
      </p:sp>
      <p:pic>
        <p:nvPicPr>
          <p:cNvPr id="4" name="1.02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902411" y="1690688"/>
            <a:ext cx="609600" cy="609600"/>
          </a:xfrm>
          <a:prstGeom prst="rect">
            <a:avLst/>
          </a:prstGeom>
        </p:spPr>
      </p:pic>
      <p:pic>
        <p:nvPicPr>
          <p:cNvPr id="5" name="1.02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902411" y="3016251"/>
            <a:ext cx="609600" cy="609600"/>
          </a:xfrm>
          <a:prstGeom prst="rect">
            <a:avLst/>
          </a:prstGeom>
        </p:spPr>
      </p:pic>
      <p:pic>
        <p:nvPicPr>
          <p:cNvPr id="6" name="1.026">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902411" y="4903573"/>
            <a:ext cx="609600" cy="609600"/>
          </a:xfrm>
          <a:prstGeom prst="rect">
            <a:avLst/>
          </a:prstGeom>
        </p:spPr>
      </p:pic>
    </p:spTree>
    <p:extLst>
      <p:ext uri="{BB962C8B-B14F-4D97-AF65-F5344CB8AC3E}">
        <p14:creationId xmlns:p14="http://schemas.microsoft.com/office/powerpoint/2010/main" val="8883693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6576"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4848"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ε</a:t>
            </a:r>
          </a:p>
        </p:txBody>
      </p:sp>
      <p:sp>
        <p:nvSpPr>
          <p:cNvPr id="3" name="Content Placeholder 2"/>
          <p:cNvSpPr>
            <a:spLocks noGrp="1"/>
          </p:cNvSpPr>
          <p:nvPr>
            <p:ph idx="1"/>
          </p:nvPr>
        </p:nvSpPr>
        <p:spPr>
          <a:xfrm>
            <a:off x="838200" y="1825625"/>
            <a:ext cx="10515600" cy="4686386"/>
          </a:xfrm>
        </p:spPr>
        <p:txBody>
          <a:bodyPr>
            <a:normAutofit fontScale="85000" lnSpcReduction="20000"/>
          </a:bodyPr>
          <a:lstStyle/>
          <a:p>
            <a:pPr marL="0" indent="0">
              <a:buNone/>
            </a:pPr>
            <a:r>
              <a:rPr lang="en-US" dirty="0" smtClean="0"/>
              <a:t>The vowel sound /ε/ is spelt in various ways including &lt;</a:t>
            </a:r>
            <a:r>
              <a:rPr lang="en-US" dirty="0" err="1" smtClean="0"/>
              <a:t>ea</a:t>
            </a:r>
            <a:r>
              <a:rPr lang="en-US" dirty="0" smtClean="0"/>
              <a:t>&gt;. Transcribe</a:t>
            </a:r>
          </a:p>
          <a:p>
            <a:pPr marL="0" indent="0">
              <a:buNone/>
            </a:pPr>
            <a:endParaRPr lang="en-US" dirty="0" smtClean="0"/>
          </a:p>
          <a:p>
            <a:pPr marL="0" indent="0" algn="ctr">
              <a:buNone/>
            </a:pPr>
            <a:r>
              <a:rPr lang="en-US" b="1" dirty="0" smtClean="0"/>
              <a:t>head, dead, dealt, meant </a:t>
            </a:r>
          </a:p>
          <a:p>
            <a:pPr marL="0" indent="0">
              <a:buNone/>
            </a:pPr>
            <a:r>
              <a:rPr lang="en-US" dirty="0" smtClean="0"/>
              <a:t>and the homophones</a:t>
            </a:r>
          </a:p>
          <a:p>
            <a:pPr marL="0" indent="0" algn="ctr">
              <a:buNone/>
            </a:pPr>
            <a:r>
              <a:rPr lang="en-US" b="1" dirty="0" smtClean="0"/>
              <a:t>bread and bred, and wrecks and Rex </a:t>
            </a:r>
          </a:p>
          <a:p>
            <a:pPr marL="0" indent="0">
              <a:buNone/>
            </a:pPr>
            <a:endParaRPr lang="en-US" dirty="0" smtClean="0"/>
          </a:p>
          <a:p>
            <a:pPr marL="0" indent="0">
              <a:buNone/>
            </a:pPr>
            <a:r>
              <a:rPr lang="en-US" dirty="0" smtClean="0"/>
              <a:t>Ate, the past tense of </a:t>
            </a:r>
            <a:r>
              <a:rPr lang="en-US" b="1" i="1" dirty="0" smtClean="0"/>
              <a:t>eat</a:t>
            </a:r>
            <a:r>
              <a:rPr lang="en-US" dirty="0" smtClean="0"/>
              <a:t>, in a British accent is usually</a:t>
            </a:r>
            <a:r>
              <a:rPr lang="en-US" b="1" dirty="0" smtClean="0"/>
              <a:t> [</a:t>
            </a:r>
            <a:r>
              <a:rPr lang="en-US" b="1" dirty="0" err="1" smtClean="0"/>
              <a:t>εt</a:t>
            </a:r>
            <a:r>
              <a:rPr lang="en-US" b="1" dirty="0" smtClean="0"/>
              <a:t>] </a:t>
            </a:r>
          </a:p>
          <a:p>
            <a:pPr marL="0" indent="0">
              <a:buNone/>
            </a:pPr>
            <a:endParaRPr lang="en-US" dirty="0" smtClean="0"/>
          </a:p>
          <a:p>
            <a:pPr marL="0" indent="0">
              <a:buNone/>
            </a:pPr>
            <a:r>
              <a:rPr lang="en-US" dirty="0" smtClean="0"/>
              <a:t>Now transcribe</a:t>
            </a:r>
          </a:p>
          <a:p>
            <a:pPr marL="0" indent="0" algn="ctr">
              <a:buNone/>
            </a:pPr>
            <a:r>
              <a:rPr lang="en-US" b="1" dirty="0" smtClean="0"/>
              <a:t>friend and said </a:t>
            </a:r>
          </a:p>
          <a:p>
            <a:pPr marL="0" indent="0">
              <a:buNone/>
            </a:pPr>
            <a:endParaRPr lang="en-US" dirty="0" smtClean="0"/>
          </a:p>
          <a:p>
            <a:pPr marL="0" indent="0" algn="ctr">
              <a:buNone/>
            </a:pPr>
            <a:r>
              <a:rPr lang="en-US" b="1" dirty="0" smtClean="0"/>
              <a:t>Fred kept twelve tents </a:t>
            </a:r>
            <a:endParaRPr lang="el-GR" b="1" dirty="0"/>
          </a:p>
        </p:txBody>
      </p:sp>
      <p:pic>
        <p:nvPicPr>
          <p:cNvPr id="4" name="1.02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909221" y="2512048"/>
            <a:ext cx="609600" cy="609600"/>
          </a:xfrm>
          <a:prstGeom prst="rect">
            <a:avLst/>
          </a:prstGeom>
        </p:spPr>
      </p:pic>
      <p:pic>
        <p:nvPicPr>
          <p:cNvPr id="5" name="1.028">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rot="10800000" flipH="1">
            <a:off x="8909221" y="3189116"/>
            <a:ext cx="741405" cy="609600"/>
          </a:xfrm>
          <a:prstGeom prst="rect">
            <a:avLst/>
          </a:prstGeom>
        </p:spPr>
      </p:pic>
      <p:pic>
        <p:nvPicPr>
          <p:cNvPr id="6" name="1.029">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8909221" y="3964589"/>
            <a:ext cx="609600" cy="609600"/>
          </a:xfrm>
          <a:prstGeom prst="rect">
            <a:avLst/>
          </a:prstGeom>
        </p:spPr>
      </p:pic>
      <p:pic>
        <p:nvPicPr>
          <p:cNvPr id="7" name="1.030">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7949513" y="4921100"/>
            <a:ext cx="609600" cy="609600"/>
          </a:xfrm>
          <a:prstGeom prst="rect">
            <a:avLst/>
          </a:prstGeom>
        </p:spPr>
      </p:pic>
      <p:pic>
        <p:nvPicPr>
          <p:cNvPr id="8" name="1.031">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7949513" y="5844854"/>
            <a:ext cx="609600" cy="609600"/>
          </a:xfrm>
          <a:prstGeom prst="rect">
            <a:avLst/>
          </a:prstGeom>
        </p:spPr>
      </p:pic>
    </p:spTree>
    <p:extLst>
      <p:ext uri="{BB962C8B-B14F-4D97-AF65-F5344CB8AC3E}">
        <p14:creationId xmlns:p14="http://schemas.microsoft.com/office/powerpoint/2010/main" val="2932707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1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344"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93"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seq concurrent="1" nextAc="seek">
              <p:cTn id="20" restart="whenNotActive" fill="hold" evtFilter="cancelBubble" nodeType="interactiveSeq">
                <p:stCondLst>
                  <p:cond evt="onClick" delay="0">
                    <p:tgtEl>
                      <p:spTgt spid="7"/>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4411" fill="hold"/>
                                        <p:tgtEl>
                                          <p:spTgt spid="7"/>
                                        </p:tgtEl>
                                      </p:cBhvr>
                                    </p:cmd>
                                  </p:childTnLst>
                                </p:cTn>
                              </p:par>
                            </p:childTnLst>
                          </p:cTn>
                        </p:par>
                      </p:childTnLst>
                    </p:cTn>
                  </p:par>
                </p:childTnLst>
              </p:cTn>
              <p:nextCondLst>
                <p:cond evt="onClick" delay="0">
                  <p:tgtEl>
                    <p:spTgt spid="7"/>
                  </p:tgtEl>
                </p:cond>
              </p:nextCondLst>
            </p:seq>
            <p:audio>
              <p:cMediaNode vol="80000">
                <p:cTn id="25" fill="hold" display="0">
                  <p:stCondLst>
                    <p:cond delay="indefinite"/>
                  </p:stCondLst>
                  <p:endCondLst>
                    <p:cond evt="onStopAudio" delay="0">
                      <p:tgtEl>
                        <p:sldTgt/>
                      </p:tgtEl>
                    </p:cond>
                  </p:endCondLst>
                </p:cTn>
                <p:tgtEl>
                  <p:spTgt spid="7"/>
                </p:tgtEl>
              </p:cMediaNode>
            </p:audio>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3184" fill="hold"/>
                                        <p:tgtEl>
                                          <p:spTgt spid="8"/>
                                        </p:tgtEl>
                                      </p:cBhvr>
                                    </p:cmd>
                                  </p:childTnLst>
                                </p:cTn>
                              </p:par>
                            </p:childTnLst>
                          </p:cTn>
                        </p:par>
                      </p:childTnLst>
                    </p:cTn>
                  </p:par>
                </p:childTnLst>
              </p:cTn>
              <p:nextCondLst>
                <p:cond evt="onClick" delay="0">
                  <p:tgtEl>
                    <p:spTgt spid="8"/>
                  </p:tgtEl>
                </p:cond>
              </p:nextCondLst>
            </p:seq>
            <p:audio>
              <p:cMediaNode vol="80000">
                <p:cTn id="31" fill="hold" display="0">
                  <p:stCondLst>
                    <p:cond delay="indefinite"/>
                  </p:stCondLst>
                  <p:endCondLst>
                    <p:cond evt="onStopAudio" delay="0">
                      <p:tgtEl>
                        <p:sldTgt/>
                      </p:tgtEl>
                    </p:cond>
                  </p:endCondLst>
                </p:cTn>
                <p:tgtEl>
                  <p:spTgt spid="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buNone/>
            </a:pPr>
            <a:r>
              <a:rPr lang="en-US" dirty="0" smtClean="0"/>
              <a:t>Now </a:t>
            </a:r>
            <a:r>
              <a:rPr lang="en-US" smtClean="0"/>
              <a:t>try the word extent, remembering </a:t>
            </a:r>
            <a:r>
              <a:rPr lang="en-US" dirty="0" smtClean="0"/>
              <a:t>not </a:t>
            </a:r>
            <a:r>
              <a:rPr lang="en-US" smtClean="0"/>
              <a:t>to use the </a:t>
            </a:r>
            <a:r>
              <a:rPr lang="en-US" dirty="0" smtClean="0"/>
              <a:t>&lt;x</a:t>
            </a:r>
            <a:r>
              <a:rPr lang="en-US" smtClean="0"/>
              <a:t>&gt; letter. The first &lt;e&gt; is either </a:t>
            </a:r>
            <a:r>
              <a:rPr lang="en-US" dirty="0" smtClean="0"/>
              <a:t>[ ε ] or [ </a:t>
            </a:r>
            <a:r>
              <a:rPr lang="en-US" dirty="0" smtClean="0">
                <a:latin typeface="Calibri" panose="020F0502020204030204" pitchFamily="34" charset="0"/>
                <a:cs typeface="Calibri" panose="020F0502020204030204" pitchFamily="34" charset="0"/>
              </a:rPr>
              <a:t>ɪ </a:t>
            </a:r>
            <a:r>
              <a:rPr lang="en-US" dirty="0" smtClean="0"/>
              <a:t>]</a:t>
            </a:r>
          </a:p>
          <a:p>
            <a:pPr marL="0" indent="0">
              <a:buNone/>
            </a:pPr>
            <a:endParaRPr lang="en-US" dirty="0" smtClean="0"/>
          </a:p>
          <a:p>
            <a:pPr marL="0" indent="0" algn="ctr">
              <a:buNone/>
            </a:pPr>
            <a:r>
              <a:rPr lang="en-US" b="1" dirty="0" smtClean="0"/>
              <a:t>[ε k s t ε n t ] or [ </a:t>
            </a:r>
            <a:r>
              <a:rPr lang="en-US" b="1" dirty="0" smtClean="0">
                <a:latin typeface="Calibri" panose="020F0502020204030204" pitchFamily="34" charset="0"/>
                <a:cs typeface="Calibri" panose="020F0502020204030204" pitchFamily="34" charset="0"/>
              </a:rPr>
              <a:t>ɪ </a:t>
            </a:r>
            <a:r>
              <a:rPr lang="en-US" b="1" dirty="0" smtClean="0"/>
              <a:t>k s t ε n t ]</a:t>
            </a:r>
          </a:p>
          <a:p>
            <a:pPr marL="0" indent="0">
              <a:buNone/>
            </a:pPr>
            <a:r>
              <a:rPr lang="en-US" smtClean="0"/>
              <a:t>Now transcribe</a:t>
            </a:r>
            <a:endParaRPr lang="en-US" dirty="0" smtClean="0"/>
          </a:p>
          <a:p>
            <a:pPr marL="0" indent="0" algn="ctr">
              <a:buNone/>
            </a:pPr>
            <a:r>
              <a:rPr lang="en-US" b="1" smtClean="0">
                <a:solidFill>
                  <a:srgbClr val="FF0000"/>
                </a:solidFill>
              </a:rPr>
              <a:t>ex</a:t>
            </a:r>
            <a:r>
              <a:rPr lang="en-US" b="1" smtClean="0"/>
              <a:t>pend, </a:t>
            </a:r>
            <a:r>
              <a:rPr lang="en-US" b="1" smtClean="0">
                <a:solidFill>
                  <a:srgbClr val="FF0000"/>
                </a:solidFill>
              </a:rPr>
              <a:t>ex</a:t>
            </a:r>
            <a:r>
              <a:rPr lang="en-US" b="1" smtClean="0"/>
              <a:t>cel, </a:t>
            </a:r>
            <a:r>
              <a:rPr lang="en-US" b="1" smtClean="0">
                <a:solidFill>
                  <a:srgbClr val="FF0000"/>
                </a:solidFill>
              </a:rPr>
              <a:t>ex</a:t>
            </a:r>
            <a:r>
              <a:rPr lang="en-US" b="1" smtClean="0"/>
              <a:t>cess, </a:t>
            </a:r>
            <a:r>
              <a:rPr lang="en-US" b="1" smtClean="0">
                <a:solidFill>
                  <a:srgbClr val="FF0000"/>
                </a:solidFill>
              </a:rPr>
              <a:t>ex</a:t>
            </a:r>
            <a:r>
              <a:rPr lang="en-US" b="1" smtClean="0"/>
              <a:t>cept, </a:t>
            </a:r>
            <a:r>
              <a:rPr lang="en-US" b="1" smtClean="0">
                <a:solidFill>
                  <a:srgbClr val="FF0000"/>
                </a:solidFill>
              </a:rPr>
              <a:t>ex</a:t>
            </a:r>
            <a:r>
              <a:rPr lang="en-US" b="1" smtClean="0"/>
              <a:t>pect, </a:t>
            </a:r>
            <a:r>
              <a:rPr lang="en-US" b="1" smtClean="0">
                <a:solidFill>
                  <a:srgbClr val="FF0000"/>
                </a:solidFill>
              </a:rPr>
              <a:t>ex</a:t>
            </a:r>
            <a:r>
              <a:rPr lang="en-US" b="1" smtClean="0"/>
              <a:t>tensive, </a:t>
            </a:r>
            <a:r>
              <a:rPr lang="en-US" b="1" smtClean="0">
                <a:solidFill>
                  <a:srgbClr val="FF0000"/>
                </a:solidFill>
              </a:rPr>
              <a:t>ex</a:t>
            </a:r>
            <a:r>
              <a:rPr lang="en-US" b="1" smtClean="0"/>
              <a:t>pensive, </a:t>
            </a:r>
            <a:r>
              <a:rPr lang="en-US" b="1" smtClean="0">
                <a:solidFill>
                  <a:srgbClr val="FF0000"/>
                </a:solidFill>
              </a:rPr>
              <a:t>ex</a:t>
            </a:r>
            <a:r>
              <a:rPr lang="en-US" b="1" smtClean="0"/>
              <a:t>cessive, </a:t>
            </a:r>
            <a:r>
              <a:rPr lang="en-US" b="1" smtClean="0">
                <a:solidFill>
                  <a:srgbClr val="FF0000"/>
                </a:solidFill>
              </a:rPr>
              <a:t>ex</a:t>
            </a:r>
            <a:r>
              <a:rPr lang="en-US" b="1" smtClean="0"/>
              <a:t>pressive</a:t>
            </a:r>
            <a:endParaRPr lang="en-US" b="1" dirty="0" smtClean="0"/>
          </a:p>
          <a:p>
            <a:pPr marL="0" indent="0" algn="ctr">
              <a:buNone/>
            </a:pPr>
            <a:endParaRPr lang="el-GR" b="1" dirty="0"/>
          </a:p>
        </p:txBody>
      </p:sp>
      <p:pic>
        <p:nvPicPr>
          <p:cNvPr id="4" name="1.03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5567363"/>
            <a:ext cx="609600" cy="609600"/>
          </a:xfrm>
          <a:prstGeom prst="rect">
            <a:avLst/>
          </a:prstGeom>
        </p:spPr>
      </p:pic>
    </p:spTree>
    <p:extLst>
      <p:ext uri="{BB962C8B-B14F-4D97-AF65-F5344CB8AC3E}">
        <p14:creationId xmlns:p14="http://schemas.microsoft.com/office/powerpoint/2010/main" val="8340586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63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lgn="just">
              <a:buNone/>
            </a:pPr>
            <a:r>
              <a:rPr lang="en-US" dirty="0" err="1" smtClean="0"/>
              <a:t>ɪkˈsp</a:t>
            </a:r>
            <a:r>
              <a:rPr lang="el-GR" dirty="0" smtClean="0"/>
              <a:t>ε</a:t>
            </a:r>
            <a:r>
              <a:rPr lang="en-US" dirty="0" err="1" smtClean="0"/>
              <a:t>nd</a:t>
            </a:r>
            <a:r>
              <a:rPr lang="en-US" dirty="0" smtClean="0"/>
              <a:t>, </a:t>
            </a:r>
            <a:r>
              <a:rPr lang="en-US" dirty="0" err="1" smtClean="0"/>
              <a:t>ɪkˈs</a:t>
            </a:r>
            <a:r>
              <a:rPr lang="el-GR" dirty="0" smtClean="0"/>
              <a:t>ε</a:t>
            </a:r>
            <a:r>
              <a:rPr lang="en-US" dirty="0" smtClean="0"/>
              <a:t>l, </a:t>
            </a:r>
            <a:r>
              <a:rPr lang="en-US" dirty="0" err="1" smtClean="0"/>
              <a:t>ɪkˈs</a:t>
            </a:r>
            <a:r>
              <a:rPr lang="el-GR" dirty="0" smtClean="0"/>
              <a:t>ε</a:t>
            </a:r>
            <a:r>
              <a:rPr lang="en-US" dirty="0" smtClean="0"/>
              <a:t>s, </a:t>
            </a:r>
            <a:r>
              <a:rPr lang="en-US" dirty="0" err="1" smtClean="0"/>
              <a:t>ɪkˈs</a:t>
            </a:r>
            <a:r>
              <a:rPr lang="el-GR" dirty="0" smtClean="0"/>
              <a:t>ε</a:t>
            </a:r>
            <a:r>
              <a:rPr lang="en-US" dirty="0" err="1" smtClean="0"/>
              <a:t>pt</a:t>
            </a:r>
            <a:r>
              <a:rPr lang="en-US" dirty="0" smtClean="0"/>
              <a:t>, </a:t>
            </a:r>
            <a:r>
              <a:rPr lang="en-US" dirty="0" err="1" smtClean="0"/>
              <a:t>ɪkˈsp</a:t>
            </a:r>
            <a:r>
              <a:rPr lang="el-GR" dirty="0" smtClean="0"/>
              <a:t>ε</a:t>
            </a:r>
            <a:r>
              <a:rPr lang="en-US" dirty="0" err="1" smtClean="0"/>
              <a:t>kt</a:t>
            </a:r>
            <a:r>
              <a:rPr lang="en-US" dirty="0" smtClean="0"/>
              <a:t>, </a:t>
            </a:r>
            <a:r>
              <a:rPr lang="en-US" dirty="0" err="1" smtClean="0"/>
              <a:t>ɪkˈst</a:t>
            </a:r>
            <a:r>
              <a:rPr lang="el-GR" dirty="0" smtClean="0"/>
              <a:t>ε</a:t>
            </a:r>
            <a:r>
              <a:rPr lang="en-US" dirty="0" err="1" smtClean="0"/>
              <a:t>nsɪv</a:t>
            </a:r>
            <a:r>
              <a:rPr lang="en-US" dirty="0" smtClean="0"/>
              <a:t>, </a:t>
            </a:r>
            <a:r>
              <a:rPr lang="en-US" dirty="0" err="1" smtClean="0"/>
              <a:t>ɪkˈsp</a:t>
            </a:r>
            <a:r>
              <a:rPr lang="el-GR" dirty="0" smtClean="0"/>
              <a:t>ε</a:t>
            </a:r>
            <a:r>
              <a:rPr lang="en-US" dirty="0" err="1" smtClean="0"/>
              <a:t>nsɪv</a:t>
            </a:r>
            <a:r>
              <a:rPr lang="en-US" dirty="0" smtClean="0"/>
              <a:t>, </a:t>
            </a:r>
            <a:r>
              <a:rPr lang="en-US" dirty="0" err="1" smtClean="0"/>
              <a:t>ɪkˈs</a:t>
            </a:r>
            <a:r>
              <a:rPr lang="el-GR" dirty="0" smtClean="0"/>
              <a:t>ε</a:t>
            </a:r>
            <a:r>
              <a:rPr lang="en-US" dirty="0" err="1" smtClean="0"/>
              <a:t>sɪv</a:t>
            </a:r>
            <a:r>
              <a:rPr lang="en-US" dirty="0" smtClean="0"/>
              <a:t>, </a:t>
            </a:r>
            <a:r>
              <a:rPr lang="en-US" dirty="0" err="1" smtClean="0"/>
              <a:t>ɪkˈspr</a:t>
            </a:r>
            <a:r>
              <a:rPr lang="el-GR" dirty="0" smtClean="0"/>
              <a:t>ε</a:t>
            </a:r>
            <a:r>
              <a:rPr lang="en-US" dirty="0" err="1" smtClean="0"/>
              <a:t>sɪv</a:t>
            </a:r>
            <a:endParaRPr lang="el-GR" dirty="0" smtClean="0"/>
          </a:p>
          <a:p>
            <a:pPr marL="0" indent="0" algn="just">
              <a:buNone/>
            </a:pPr>
            <a:endParaRPr lang="el-GR" dirty="0"/>
          </a:p>
          <a:p>
            <a:pPr marL="0" indent="0" algn="just">
              <a:buNone/>
            </a:pPr>
            <a:r>
              <a:rPr lang="el-GR" dirty="0" smtClean="0"/>
              <a:t>ε</a:t>
            </a:r>
            <a:r>
              <a:rPr lang="en-US" dirty="0" err="1" smtClean="0"/>
              <a:t>kˈsp</a:t>
            </a:r>
            <a:r>
              <a:rPr lang="el-GR" dirty="0" smtClean="0"/>
              <a:t>ε</a:t>
            </a:r>
            <a:r>
              <a:rPr lang="en-US" dirty="0" err="1" smtClean="0"/>
              <a:t>nd</a:t>
            </a:r>
            <a:r>
              <a:rPr lang="en-US" dirty="0" smtClean="0"/>
              <a:t>, </a:t>
            </a:r>
            <a:r>
              <a:rPr lang="el-GR" dirty="0" smtClean="0"/>
              <a:t>ε</a:t>
            </a:r>
            <a:r>
              <a:rPr lang="en-US" dirty="0" err="1" smtClean="0"/>
              <a:t>kˈs</a:t>
            </a:r>
            <a:r>
              <a:rPr lang="el-GR" dirty="0" smtClean="0"/>
              <a:t>ε</a:t>
            </a:r>
            <a:r>
              <a:rPr lang="en-US" dirty="0" smtClean="0"/>
              <a:t>l, </a:t>
            </a:r>
            <a:r>
              <a:rPr lang="el-GR" dirty="0" smtClean="0"/>
              <a:t>ε</a:t>
            </a:r>
            <a:r>
              <a:rPr lang="en-US" dirty="0" err="1" smtClean="0"/>
              <a:t>kˈs</a:t>
            </a:r>
            <a:r>
              <a:rPr lang="el-GR" dirty="0" smtClean="0"/>
              <a:t>ε</a:t>
            </a:r>
            <a:r>
              <a:rPr lang="en-US" dirty="0" smtClean="0"/>
              <a:t>s, </a:t>
            </a:r>
            <a:r>
              <a:rPr lang="el-GR" dirty="0" smtClean="0"/>
              <a:t>ε</a:t>
            </a:r>
            <a:r>
              <a:rPr lang="en-US" dirty="0" err="1" smtClean="0"/>
              <a:t>kˈs</a:t>
            </a:r>
            <a:r>
              <a:rPr lang="el-GR" dirty="0" smtClean="0"/>
              <a:t>ε</a:t>
            </a:r>
            <a:r>
              <a:rPr lang="en-US" dirty="0" err="1" smtClean="0"/>
              <a:t>pt</a:t>
            </a:r>
            <a:r>
              <a:rPr lang="en-US" dirty="0" smtClean="0"/>
              <a:t>, </a:t>
            </a:r>
            <a:r>
              <a:rPr lang="el-GR" dirty="0" smtClean="0"/>
              <a:t>ε</a:t>
            </a:r>
            <a:r>
              <a:rPr lang="en-US" dirty="0" err="1" smtClean="0"/>
              <a:t>kˈsp</a:t>
            </a:r>
            <a:r>
              <a:rPr lang="el-GR" dirty="0" smtClean="0"/>
              <a:t>ε</a:t>
            </a:r>
            <a:r>
              <a:rPr lang="en-US" dirty="0" err="1" smtClean="0"/>
              <a:t>kt</a:t>
            </a:r>
            <a:r>
              <a:rPr lang="en-US" dirty="0" smtClean="0"/>
              <a:t>, </a:t>
            </a:r>
            <a:r>
              <a:rPr lang="el-GR" dirty="0" smtClean="0"/>
              <a:t>ε</a:t>
            </a:r>
            <a:r>
              <a:rPr lang="en-US" dirty="0" err="1" smtClean="0"/>
              <a:t>kˈst</a:t>
            </a:r>
            <a:r>
              <a:rPr lang="el-GR" dirty="0" smtClean="0"/>
              <a:t>ε</a:t>
            </a:r>
            <a:r>
              <a:rPr lang="en-US" dirty="0" err="1" smtClean="0"/>
              <a:t>nsɪv</a:t>
            </a:r>
            <a:r>
              <a:rPr lang="en-US" dirty="0" smtClean="0"/>
              <a:t>, </a:t>
            </a:r>
            <a:r>
              <a:rPr lang="el-GR" dirty="0" smtClean="0"/>
              <a:t>ε</a:t>
            </a:r>
            <a:r>
              <a:rPr lang="en-US" dirty="0" err="1" smtClean="0"/>
              <a:t>kˈsp</a:t>
            </a:r>
            <a:r>
              <a:rPr lang="el-GR" dirty="0" smtClean="0"/>
              <a:t>ε</a:t>
            </a:r>
            <a:r>
              <a:rPr lang="en-US" dirty="0" err="1" smtClean="0"/>
              <a:t>nsɪv</a:t>
            </a:r>
            <a:r>
              <a:rPr lang="en-US" dirty="0" smtClean="0"/>
              <a:t>, </a:t>
            </a:r>
            <a:r>
              <a:rPr lang="el-GR" dirty="0" smtClean="0"/>
              <a:t>ε</a:t>
            </a:r>
            <a:r>
              <a:rPr lang="en-US" dirty="0" err="1" smtClean="0"/>
              <a:t>kˈs</a:t>
            </a:r>
            <a:r>
              <a:rPr lang="el-GR" dirty="0" smtClean="0"/>
              <a:t>ε</a:t>
            </a:r>
            <a:r>
              <a:rPr lang="en-US" dirty="0" err="1" smtClean="0"/>
              <a:t>sɪv</a:t>
            </a:r>
            <a:r>
              <a:rPr lang="en-US" dirty="0" smtClean="0"/>
              <a:t>, </a:t>
            </a:r>
            <a:r>
              <a:rPr lang="el-GR" dirty="0" smtClean="0"/>
              <a:t>ε</a:t>
            </a:r>
            <a:r>
              <a:rPr lang="en-US" dirty="0" err="1" smtClean="0"/>
              <a:t>kˈspr</a:t>
            </a:r>
            <a:r>
              <a:rPr lang="el-GR" dirty="0" smtClean="0"/>
              <a:t>ε</a:t>
            </a:r>
            <a:r>
              <a:rPr lang="en-US" dirty="0" err="1" smtClean="0"/>
              <a:t>sɪv</a:t>
            </a:r>
            <a:endParaRPr lang="el-GR" dirty="0" smtClean="0"/>
          </a:p>
          <a:p>
            <a:pPr marL="0" indent="0">
              <a:buNone/>
            </a:pPr>
            <a:endParaRPr lang="el-GR" dirty="0"/>
          </a:p>
        </p:txBody>
      </p:sp>
    </p:spTree>
    <p:extLst>
      <p:ext uri="{BB962C8B-B14F-4D97-AF65-F5344CB8AC3E}">
        <p14:creationId xmlns:p14="http://schemas.microsoft.com/office/powerpoint/2010/main" val="1105883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4205"/>
            <a:ext cx="10515600" cy="5892758"/>
          </a:xfrm>
        </p:spPr>
        <p:txBody>
          <a:bodyPr>
            <a:normAutofit fontScale="92500" lnSpcReduction="20000"/>
          </a:bodyPr>
          <a:lstStyle/>
          <a:p>
            <a:pPr marL="0" indent="0">
              <a:buNone/>
            </a:pPr>
            <a:r>
              <a:rPr lang="en-US" dirty="0" smtClean="0"/>
              <a:t>How do you pronounce the word </a:t>
            </a:r>
            <a:r>
              <a:rPr lang="en-US" b="1" i="1" dirty="0" smtClean="0"/>
              <a:t>exit</a:t>
            </a:r>
            <a:r>
              <a:rPr lang="en-US" dirty="0" smtClean="0"/>
              <a:t>: </a:t>
            </a:r>
            <a:r>
              <a:rPr lang="en-US" b="1" dirty="0" smtClean="0">
                <a:solidFill>
                  <a:srgbClr val="FF0000"/>
                </a:solidFill>
              </a:rPr>
              <a:t>/ε k s </a:t>
            </a:r>
            <a:r>
              <a:rPr lang="en-US" b="1" dirty="0" smtClean="0">
                <a:solidFill>
                  <a:srgbClr val="FF0000"/>
                </a:solidFill>
                <a:latin typeface="Calibri" panose="020F0502020204030204" pitchFamily="34" charset="0"/>
                <a:cs typeface="Calibri" panose="020F0502020204030204" pitchFamily="34" charset="0"/>
              </a:rPr>
              <a:t>ɪ</a:t>
            </a:r>
            <a:r>
              <a:rPr lang="en-US" b="1" dirty="0" smtClean="0">
                <a:solidFill>
                  <a:srgbClr val="FF0000"/>
                </a:solidFill>
              </a:rPr>
              <a:t> t/, or /ε ɡ z </a:t>
            </a:r>
            <a:r>
              <a:rPr lang="en-US" b="1" dirty="0" smtClean="0">
                <a:solidFill>
                  <a:srgbClr val="FF0000"/>
                </a:solidFill>
                <a:latin typeface="Calibri" panose="020F0502020204030204" pitchFamily="34" charset="0"/>
                <a:cs typeface="Calibri" panose="020F0502020204030204" pitchFamily="34" charset="0"/>
              </a:rPr>
              <a:t>ɪ</a:t>
            </a:r>
            <a:r>
              <a:rPr lang="en-US" b="1" dirty="0" smtClean="0">
                <a:solidFill>
                  <a:srgbClr val="FF0000"/>
                </a:solidFill>
              </a:rPr>
              <a:t> t/?</a:t>
            </a:r>
          </a:p>
          <a:p>
            <a:pPr marL="0" indent="0">
              <a:buNone/>
            </a:pPr>
            <a:endParaRPr lang="en-US" dirty="0" smtClean="0"/>
          </a:p>
          <a:p>
            <a:pPr marL="0" indent="0">
              <a:buNone/>
            </a:pPr>
            <a:r>
              <a:rPr lang="en-US" dirty="0" smtClean="0"/>
              <a:t>British people seem to be equally divided, but note the &lt;x&gt; can represent either pronunciation. Which pronunciation occurs in the word </a:t>
            </a:r>
          </a:p>
          <a:p>
            <a:pPr marL="0" indent="0" algn="ctr">
              <a:buNone/>
            </a:pPr>
            <a:r>
              <a:rPr lang="en-US" b="1" dirty="0" smtClean="0"/>
              <a:t>exist?</a:t>
            </a:r>
          </a:p>
          <a:p>
            <a:pPr marL="0" indent="0">
              <a:buNone/>
            </a:pPr>
            <a:endParaRPr lang="en-US" dirty="0" smtClean="0"/>
          </a:p>
          <a:p>
            <a:pPr marL="0" indent="0">
              <a:buNone/>
            </a:pPr>
            <a:r>
              <a:rPr lang="en-US" dirty="0" smtClean="0"/>
              <a:t>Transcribe the following words, carefully noting how the &lt;x&gt; is pronounced.</a:t>
            </a:r>
          </a:p>
          <a:p>
            <a:pPr marL="0" indent="0" algn="ctr">
              <a:buNone/>
            </a:pPr>
            <a:r>
              <a:rPr lang="en-US" b="1" dirty="0" smtClean="0"/>
              <a:t>excess, exempt, exhibit </a:t>
            </a:r>
          </a:p>
          <a:p>
            <a:pPr marL="0" indent="0">
              <a:buNone/>
            </a:pPr>
            <a:endParaRPr lang="en-US" dirty="0" smtClean="0"/>
          </a:p>
          <a:p>
            <a:pPr marL="0" indent="0">
              <a:buNone/>
            </a:pPr>
            <a:r>
              <a:rPr lang="en-US" dirty="0" smtClean="0"/>
              <a:t>Did you notice the different rhythm in the two words exit and exist? In the first, the first syllable is stronger: </a:t>
            </a:r>
            <a:r>
              <a:rPr lang="en-US" b="1" dirty="0" err="1" smtClean="0"/>
              <a:t>EX</a:t>
            </a:r>
            <a:r>
              <a:rPr lang="en-US" dirty="0" err="1" smtClean="0"/>
              <a:t>it</a:t>
            </a:r>
            <a:r>
              <a:rPr lang="en-US" dirty="0" smtClean="0"/>
              <a:t>(however the &lt;x&gt; is pronounced). In the second the second syllable is stronger: </a:t>
            </a:r>
            <a:r>
              <a:rPr lang="en-US" dirty="0" err="1" smtClean="0"/>
              <a:t>ex</a:t>
            </a:r>
            <a:r>
              <a:rPr lang="en-US" b="1" dirty="0" err="1" smtClean="0"/>
              <a:t>IST</a:t>
            </a:r>
            <a:r>
              <a:rPr lang="en-US" dirty="0" smtClean="0"/>
              <a:t>. In transcriptions, there is a mark </a:t>
            </a:r>
            <a:r>
              <a:rPr lang="en-US" dirty="0" smtClean="0">
                <a:latin typeface="Calibri" panose="020F0502020204030204" pitchFamily="34" charset="0"/>
                <a:cs typeface="Calibri" panose="020F0502020204030204" pitchFamily="34" charset="0"/>
              </a:rPr>
              <a:t>ˈ</a:t>
            </a:r>
            <a:r>
              <a:rPr lang="en-US" dirty="0" smtClean="0"/>
              <a:t> placed at the beginning of a syllable to indicate the stronger stress. Thus</a:t>
            </a:r>
          </a:p>
          <a:p>
            <a:pPr marL="0" indent="0" algn="ctr">
              <a:buNone/>
            </a:pPr>
            <a:r>
              <a:rPr lang="en-US" b="1" dirty="0" smtClean="0"/>
              <a:t>[ </a:t>
            </a:r>
            <a:r>
              <a:rPr lang="en-US" b="1" dirty="0" smtClean="0">
                <a:latin typeface="Calibri" panose="020F0502020204030204" pitchFamily="34" charset="0"/>
                <a:cs typeface="Calibri" panose="020F0502020204030204" pitchFamily="34" charset="0"/>
              </a:rPr>
              <a:t>ˈ</a:t>
            </a:r>
            <a:r>
              <a:rPr lang="en-US" b="1" dirty="0" smtClean="0"/>
              <a:t>ε k s </a:t>
            </a:r>
            <a:r>
              <a:rPr lang="en-US" b="1" dirty="0" smtClean="0">
                <a:latin typeface="Calibri" panose="020F0502020204030204" pitchFamily="34" charset="0"/>
                <a:cs typeface="Calibri" panose="020F0502020204030204" pitchFamily="34" charset="0"/>
              </a:rPr>
              <a:t>ɪ </a:t>
            </a:r>
            <a:r>
              <a:rPr lang="en-US" b="1" dirty="0" smtClean="0"/>
              <a:t>t ] (or [</a:t>
            </a:r>
            <a:r>
              <a:rPr lang="en-US" b="1" dirty="0" smtClean="0">
                <a:latin typeface="Calibri" panose="020F0502020204030204" pitchFamily="34" charset="0"/>
                <a:cs typeface="Calibri" panose="020F0502020204030204" pitchFamily="34" charset="0"/>
              </a:rPr>
              <a:t> ˈ</a:t>
            </a:r>
            <a:r>
              <a:rPr lang="en-US" b="1" dirty="0" smtClean="0"/>
              <a:t>ε ɡ z </a:t>
            </a:r>
            <a:r>
              <a:rPr lang="en-US" b="1" dirty="0" smtClean="0">
                <a:latin typeface="Calibri" panose="020F0502020204030204" pitchFamily="34" charset="0"/>
                <a:cs typeface="Calibri" panose="020F0502020204030204" pitchFamily="34" charset="0"/>
              </a:rPr>
              <a:t>ɪ </a:t>
            </a:r>
            <a:r>
              <a:rPr lang="en-US" b="1" dirty="0" smtClean="0"/>
              <a:t>t ]) but [ε ɡ </a:t>
            </a:r>
            <a:r>
              <a:rPr lang="en-US" b="1" dirty="0" smtClean="0">
                <a:latin typeface="Calibri" panose="020F0502020204030204" pitchFamily="34" charset="0"/>
                <a:cs typeface="Calibri" panose="020F0502020204030204" pitchFamily="34" charset="0"/>
              </a:rPr>
              <a:t>ˈ</a:t>
            </a:r>
            <a:r>
              <a:rPr lang="en-US" b="1" dirty="0" smtClean="0"/>
              <a:t>z </a:t>
            </a:r>
            <a:r>
              <a:rPr lang="en-US" b="1" dirty="0" smtClean="0">
                <a:latin typeface="Calibri" panose="020F0502020204030204" pitchFamily="34" charset="0"/>
                <a:cs typeface="Calibri" panose="020F0502020204030204" pitchFamily="34" charset="0"/>
              </a:rPr>
              <a:t>ɪ</a:t>
            </a:r>
            <a:r>
              <a:rPr lang="en-US" b="1" dirty="0" smtClean="0"/>
              <a:t> s t ]</a:t>
            </a:r>
          </a:p>
          <a:p>
            <a:pPr marL="0" indent="0">
              <a:buNone/>
            </a:pPr>
            <a:endParaRPr lang="en-US" dirty="0" smtClean="0"/>
          </a:p>
        </p:txBody>
      </p:sp>
    </p:spTree>
    <p:extLst>
      <p:ext uri="{BB962C8B-B14F-4D97-AF65-F5344CB8AC3E}">
        <p14:creationId xmlns:p14="http://schemas.microsoft.com/office/powerpoint/2010/main" val="16500025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r>
              <a:rPr lang="en-US" dirty="0" smtClean="0"/>
              <a:t>diskette, dissect, incense (two possible stress patterns)</a:t>
            </a:r>
          </a:p>
          <a:p>
            <a:pPr marL="0" indent="0">
              <a:buNone/>
            </a:pPr>
            <a:endParaRPr lang="en-US" dirty="0" smtClean="0"/>
          </a:p>
          <a:p>
            <a:pPr marL="0" indent="0">
              <a:buNone/>
            </a:pPr>
            <a:endParaRPr lang="en-US" dirty="0" smtClean="0"/>
          </a:p>
          <a:p>
            <a:pPr marL="0" indent="0">
              <a:buNone/>
            </a:pPr>
            <a:endParaRPr lang="en-US" dirty="0" smtClean="0"/>
          </a:p>
          <a:p>
            <a:pPr marL="0" indent="0">
              <a:buNone/>
            </a:pPr>
            <a:r>
              <a:rPr lang="en-US" dirty="0" smtClean="0"/>
              <a:t>dismissive, etiquette, sensitive, dyslexic, disincentive</a:t>
            </a:r>
            <a:endParaRPr lang="el-GR" dirty="0"/>
          </a:p>
        </p:txBody>
      </p:sp>
      <p:pic>
        <p:nvPicPr>
          <p:cNvPr id="4" name="1.04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77697" y="2197443"/>
            <a:ext cx="609600" cy="609600"/>
          </a:xfrm>
          <a:prstGeom prst="rect">
            <a:avLst/>
          </a:prstGeom>
        </p:spPr>
      </p:pic>
      <p:pic>
        <p:nvPicPr>
          <p:cNvPr id="5" name="1.047">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877697" y="3882403"/>
            <a:ext cx="609600" cy="609600"/>
          </a:xfrm>
          <a:prstGeom prst="rect">
            <a:avLst/>
          </a:prstGeom>
        </p:spPr>
      </p:pic>
    </p:spTree>
    <p:extLst>
      <p:ext uri="{BB962C8B-B14F-4D97-AF65-F5344CB8AC3E}">
        <p14:creationId xmlns:p14="http://schemas.microsoft.com/office/powerpoint/2010/main" val="25534944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6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3898"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Vowel [</a:t>
            </a:r>
            <a:r>
              <a:rPr lang="en-US" dirty="0" smtClean="0">
                <a:latin typeface="Calibri" panose="020F0502020204030204" pitchFamily="34" charset="0"/>
                <a:cs typeface="Calibri" panose="020F0502020204030204" pitchFamily="34" charset="0"/>
              </a:rPr>
              <a:t>ɪ</a:t>
            </a:r>
            <a:r>
              <a:rPr lang="en-US" dirty="0" smtClean="0"/>
              <a:t>]</a:t>
            </a:r>
            <a:endParaRPr lang="el-GR"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1610" y="1622226"/>
            <a:ext cx="6579716" cy="5235774"/>
          </a:xfrm>
          <a:prstGeom prst="rect">
            <a:avLst/>
          </a:prstGeom>
        </p:spPr>
      </p:pic>
      <p:sp>
        <p:nvSpPr>
          <p:cNvPr id="4" name="Oval 3"/>
          <p:cNvSpPr/>
          <p:nvPr/>
        </p:nvSpPr>
        <p:spPr>
          <a:xfrm>
            <a:off x="5325762" y="2977978"/>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Tree>
    <p:extLst>
      <p:ext uri="{BB962C8B-B14F-4D97-AF65-F5344CB8AC3E}">
        <p14:creationId xmlns:p14="http://schemas.microsoft.com/office/powerpoint/2010/main" val="2230586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9</a:t>
            </a:r>
            <a:endParaRPr lang="el-GR" dirty="0"/>
          </a:p>
        </p:txBody>
      </p:sp>
      <p:sp>
        <p:nvSpPr>
          <p:cNvPr id="3" name="Content Placeholder 2"/>
          <p:cNvSpPr>
            <a:spLocks noGrp="1"/>
          </p:cNvSpPr>
          <p:nvPr>
            <p:ph idx="1"/>
          </p:nvPr>
        </p:nvSpPr>
        <p:spPr/>
        <p:txBody>
          <a:bodyPr/>
          <a:lstStyle/>
          <a:p>
            <a:pPr marL="0" indent="0">
              <a:buNone/>
            </a:pPr>
            <a:r>
              <a:rPr lang="en-US" dirty="0" smtClean="0"/>
              <a:t>A letter may represent two (or more) quite distinct phonemes, each of </a:t>
            </a:r>
          </a:p>
          <a:p>
            <a:pPr marL="0" indent="0">
              <a:buNone/>
            </a:pPr>
            <a:r>
              <a:rPr lang="en-US" dirty="0" smtClean="0"/>
              <a:t>which must be transcribed distinctively; </a:t>
            </a:r>
          </a:p>
          <a:p>
            <a:pPr marL="0" indent="0">
              <a:buNone/>
            </a:pPr>
            <a:endParaRPr lang="en-US" dirty="0" smtClean="0"/>
          </a:p>
          <a:p>
            <a:pPr marL="0" indent="0">
              <a:buNone/>
            </a:pPr>
            <a:r>
              <a:rPr lang="en-US" dirty="0" smtClean="0"/>
              <a:t>e.g. &lt;c&gt; may represent /k/ as in crib (= [ k </a:t>
            </a:r>
            <a:r>
              <a:rPr lang="en-US" dirty="0" smtClean="0">
                <a:latin typeface="Calibri" panose="020F0502020204030204" pitchFamily="34" charset="0"/>
                <a:cs typeface="Calibri" panose="020F0502020204030204" pitchFamily="34" charset="0"/>
              </a:rPr>
              <a:t>ɹ</a:t>
            </a:r>
            <a:r>
              <a:rPr lang="en-US" dirty="0" smtClean="0"/>
              <a:t> </a:t>
            </a:r>
            <a:r>
              <a:rPr lang="en-US" dirty="0" smtClean="0">
                <a:latin typeface="Calibri" panose="020F0502020204030204" pitchFamily="34" charset="0"/>
                <a:cs typeface="Calibri" panose="020F0502020204030204" pitchFamily="34" charset="0"/>
              </a:rPr>
              <a:t>ɪ </a:t>
            </a:r>
            <a:r>
              <a:rPr lang="en-US" dirty="0" smtClean="0"/>
              <a:t>b ]) or / s / as in cent (= /s e n t/); </a:t>
            </a:r>
          </a:p>
          <a:p>
            <a:pPr marL="0" indent="0">
              <a:buNone/>
            </a:pPr>
            <a:r>
              <a:rPr lang="en-US" dirty="0" smtClean="0"/>
              <a:t>&lt;x&gt; may represent /</a:t>
            </a:r>
            <a:r>
              <a:rPr lang="en-US" dirty="0" err="1" smtClean="0"/>
              <a:t>ks</a:t>
            </a:r>
            <a:r>
              <a:rPr lang="en-US" dirty="0" smtClean="0"/>
              <a:t>/ as in except( = [ </a:t>
            </a:r>
            <a:r>
              <a:rPr lang="en-US" dirty="0" err="1" smtClean="0"/>
              <a:t>εk</a:t>
            </a:r>
            <a:r>
              <a:rPr lang="en-US" dirty="0" smtClean="0"/>
              <a:t> </a:t>
            </a:r>
            <a:r>
              <a:rPr lang="en-US" dirty="0" smtClean="0">
                <a:latin typeface="Calibri" panose="020F0502020204030204" pitchFamily="34" charset="0"/>
                <a:cs typeface="Calibri" panose="020F0502020204030204" pitchFamily="34" charset="0"/>
              </a:rPr>
              <a:t>ˈ</a:t>
            </a:r>
            <a:r>
              <a:rPr lang="en-US" dirty="0" smtClean="0"/>
              <a:t>s ε p t ]) or [</a:t>
            </a:r>
            <a:r>
              <a:rPr lang="en-US" dirty="0" err="1" smtClean="0"/>
              <a:t>gz</a:t>
            </a:r>
            <a:r>
              <a:rPr lang="en-US" dirty="0" smtClean="0"/>
              <a:t>] as in exempt (= /ε ɡ </a:t>
            </a:r>
            <a:r>
              <a:rPr lang="en-US" dirty="0">
                <a:latin typeface="Calibri" panose="020F0502020204030204" pitchFamily="34" charset="0"/>
                <a:cs typeface="Calibri" panose="020F0502020204030204" pitchFamily="34" charset="0"/>
              </a:rPr>
              <a:t>ˈ</a:t>
            </a:r>
            <a:r>
              <a:rPr lang="en-US" dirty="0" smtClean="0"/>
              <a:t>z ε m p t/).</a:t>
            </a:r>
            <a:endParaRPr lang="el-GR" dirty="0"/>
          </a:p>
        </p:txBody>
      </p:sp>
    </p:spTree>
    <p:extLst>
      <p:ext uri="{BB962C8B-B14F-4D97-AF65-F5344CB8AC3E}">
        <p14:creationId xmlns:p14="http://schemas.microsoft.com/office/powerpoint/2010/main" val="35511205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10</a:t>
            </a:r>
            <a:endParaRPr lang="el-GR" dirty="0"/>
          </a:p>
        </p:txBody>
      </p:sp>
      <p:sp>
        <p:nvSpPr>
          <p:cNvPr id="3" name="Content Placeholder 2"/>
          <p:cNvSpPr>
            <a:spLocks noGrp="1"/>
          </p:cNvSpPr>
          <p:nvPr>
            <p:ph idx="1"/>
          </p:nvPr>
        </p:nvSpPr>
        <p:spPr/>
        <p:txBody>
          <a:bodyPr/>
          <a:lstStyle/>
          <a:p>
            <a:pPr marL="0" indent="0">
              <a:buNone/>
            </a:pPr>
            <a:r>
              <a:rPr lang="en-US" dirty="0" smtClean="0"/>
              <a:t>Two words spelt identically but pronounced differently – these are </a:t>
            </a:r>
          </a:p>
          <a:p>
            <a:pPr marL="0" indent="0">
              <a:buNone/>
            </a:pPr>
            <a:r>
              <a:rPr lang="en-US" dirty="0" smtClean="0"/>
              <a:t>called homographs – need to be transcribed differently; Celtic, incense</a:t>
            </a:r>
            <a:endParaRPr lang="el-GR" dirty="0"/>
          </a:p>
        </p:txBody>
      </p:sp>
    </p:spTree>
    <p:extLst>
      <p:ext uri="{BB962C8B-B14F-4D97-AF65-F5344CB8AC3E}">
        <p14:creationId xmlns:p14="http://schemas.microsoft.com/office/powerpoint/2010/main" val="1841376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11</a:t>
            </a:r>
            <a:endParaRPr lang="el-GR" dirty="0"/>
          </a:p>
        </p:txBody>
      </p:sp>
      <p:sp>
        <p:nvSpPr>
          <p:cNvPr id="3" name="Content Placeholder 2"/>
          <p:cNvSpPr>
            <a:spLocks noGrp="1"/>
          </p:cNvSpPr>
          <p:nvPr>
            <p:ph idx="1"/>
          </p:nvPr>
        </p:nvSpPr>
        <p:spPr/>
        <p:txBody>
          <a:bodyPr/>
          <a:lstStyle/>
          <a:p>
            <a:pPr marL="0" indent="0">
              <a:buNone/>
            </a:pPr>
            <a:r>
              <a:rPr lang="en-US" dirty="0" smtClean="0"/>
              <a:t>Degrees of syllable strength need to be marked, especially in words of more than one syllable, polysyllabic words; incense (an aromatic substance) = /</a:t>
            </a:r>
            <a:r>
              <a:rPr lang="en-US" dirty="0" smtClean="0">
                <a:latin typeface="Calibri" panose="020F0502020204030204" pitchFamily="34" charset="0"/>
                <a:cs typeface="Calibri" panose="020F0502020204030204" pitchFamily="34" charset="0"/>
              </a:rPr>
              <a:t>ˈɪ</a:t>
            </a:r>
            <a:r>
              <a:rPr lang="en-US" dirty="0" smtClean="0"/>
              <a:t> n s ε n s/ and incense(to enrage) = /</a:t>
            </a:r>
            <a:r>
              <a:rPr lang="en-US" dirty="0" smtClean="0">
                <a:latin typeface="Calibri" panose="020F0502020204030204" pitchFamily="34" charset="0"/>
                <a:cs typeface="Calibri" panose="020F0502020204030204" pitchFamily="34" charset="0"/>
              </a:rPr>
              <a:t>ɪ</a:t>
            </a:r>
            <a:r>
              <a:rPr lang="en-US" dirty="0" smtClean="0"/>
              <a:t> </a:t>
            </a:r>
            <a:r>
              <a:rPr lang="en-US" dirty="0" err="1" smtClean="0"/>
              <a:t>n</a:t>
            </a:r>
            <a:r>
              <a:rPr lang="en-US" dirty="0" err="1" smtClean="0">
                <a:latin typeface="Calibri" panose="020F0502020204030204" pitchFamily="34" charset="0"/>
                <a:cs typeface="Calibri" panose="020F0502020204030204" pitchFamily="34" charset="0"/>
              </a:rPr>
              <a:t>ˈ</a:t>
            </a:r>
            <a:r>
              <a:rPr lang="en-US" dirty="0" err="1" smtClean="0"/>
              <a:t>s</a:t>
            </a:r>
            <a:r>
              <a:rPr lang="en-US" dirty="0" smtClean="0"/>
              <a:t> ε n s/</a:t>
            </a:r>
            <a:endParaRPr lang="el-GR" dirty="0"/>
          </a:p>
        </p:txBody>
      </p:sp>
    </p:spTree>
    <p:extLst>
      <p:ext uri="{BB962C8B-B14F-4D97-AF65-F5344CB8AC3E}">
        <p14:creationId xmlns:p14="http://schemas.microsoft.com/office/powerpoint/2010/main" val="311720567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12</a:t>
            </a:r>
            <a:endParaRPr lang="el-GR" dirty="0"/>
          </a:p>
        </p:txBody>
      </p:sp>
      <p:sp>
        <p:nvSpPr>
          <p:cNvPr id="3" name="Content Placeholder 2"/>
          <p:cNvSpPr>
            <a:spLocks noGrp="1"/>
          </p:cNvSpPr>
          <p:nvPr>
            <p:ph idx="1"/>
          </p:nvPr>
        </p:nvSpPr>
        <p:spPr/>
        <p:txBody>
          <a:bodyPr/>
          <a:lstStyle/>
          <a:p>
            <a:pPr marL="0" indent="0">
              <a:buNone/>
            </a:pPr>
            <a:r>
              <a:rPr lang="en-US" dirty="0" smtClean="0"/>
              <a:t>Alternative pronunciations in a single accent must be respected and </a:t>
            </a:r>
            <a:r>
              <a:rPr lang="en-US" dirty="0" err="1" smtClean="0"/>
              <a:t>cor</a:t>
            </a:r>
            <a:r>
              <a:rPr lang="en-US" dirty="0" smtClean="0"/>
              <a:t>-responding alternative transcriptions acknowledged: </a:t>
            </a:r>
          </a:p>
          <a:p>
            <a:pPr marL="0" indent="0">
              <a:buNone/>
            </a:pPr>
            <a:endParaRPr lang="en-US" dirty="0"/>
          </a:p>
          <a:p>
            <a:pPr marL="0" indent="0" algn="ctr">
              <a:buNone/>
            </a:pPr>
            <a:r>
              <a:rPr lang="en-US" b="1" dirty="0" smtClean="0"/>
              <a:t>exit</a:t>
            </a:r>
            <a:r>
              <a:rPr lang="en-US" dirty="0" smtClean="0"/>
              <a:t> may be either </a:t>
            </a:r>
            <a:r>
              <a:rPr lang="en-US" dirty="0" smtClean="0">
                <a:latin typeface="Calibri" panose="020F0502020204030204" pitchFamily="34" charset="0"/>
                <a:cs typeface="Calibri" panose="020F0502020204030204" pitchFamily="34" charset="0"/>
              </a:rPr>
              <a:t>[ˈ</a:t>
            </a:r>
            <a:r>
              <a:rPr lang="en-US" dirty="0" smtClean="0"/>
              <a:t>ε k s </a:t>
            </a:r>
            <a:r>
              <a:rPr lang="en-US" dirty="0" smtClean="0">
                <a:latin typeface="Calibri" panose="020F0502020204030204" pitchFamily="34" charset="0"/>
                <a:cs typeface="Calibri" panose="020F0502020204030204" pitchFamily="34" charset="0"/>
              </a:rPr>
              <a:t>ɪ </a:t>
            </a:r>
            <a:r>
              <a:rPr lang="en-US" dirty="0" smtClean="0"/>
              <a:t>t ] or [</a:t>
            </a:r>
            <a:r>
              <a:rPr lang="en-US" dirty="0" smtClean="0">
                <a:latin typeface="Calibri" panose="020F0502020204030204" pitchFamily="34" charset="0"/>
                <a:cs typeface="Calibri" panose="020F0502020204030204" pitchFamily="34" charset="0"/>
              </a:rPr>
              <a:t> ˈ</a:t>
            </a:r>
            <a:r>
              <a:rPr lang="en-US" dirty="0" smtClean="0"/>
              <a:t>ε ɡ z </a:t>
            </a:r>
            <a:r>
              <a:rPr lang="en-US" dirty="0" smtClean="0">
                <a:latin typeface="Calibri" panose="020F0502020204030204" pitchFamily="34" charset="0"/>
                <a:cs typeface="Calibri" panose="020F0502020204030204" pitchFamily="34" charset="0"/>
              </a:rPr>
              <a:t>ɪ </a:t>
            </a:r>
            <a:r>
              <a:rPr lang="en-US" dirty="0" smtClean="0"/>
              <a:t>t ]; </a:t>
            </a:r>
          </a:p>
          <a:p>
            <a:pPr marL="0" indent="0" algn="ctr">
              <a:buNone/>
            </a:pPr>
            <a:endParaRPr lang="en-US" dirty="0"/>
          </a:p>
          <a:p>
            <a:pPr marL="0" indent="0" algn="ctr">
              <a:buNone/>
            </a:pPr>
            <a:r>
              <a:rPr lang="en-US" b="1" dirty="0" smtClean="0"/>
              <a:t>exist </a:t>
            </a:r>
            <a:r>
              <a:rPr lang="en-US" dirty="0" smtClean="0"/>
              <a:t>may be either [</a:t>
            </a:r>
            <a:r>
              <a:rPr lang="en-US" dirty="0" smtClean="0">
                <a:latin typeface="Calibri" panose="020F0502020204030204" pitchFamily="34" charset="0"/>
                <a:cs typeface="Calibri" panose="020F0502020204030204" pitchFamily="34" charset="0"/>
              </a:rPr>
              <a:t> ɪ</a:t>
            </a:r>
            <a:r>
              <a:rPr lang="en-US" dirty="0" smtClean="0"/>
              <a:t> ɡ</a:t>
            </a:r>
            <a:r>
              <a:rPr lang="en-US" dirty="0" smtClean="0">
                <a:latin typeface="Calibri" panose="020F0502020204030204" pitchFamily="34" charset="0"/>
                <a:cs typeface="Calibri" panose="020F0502020204030204" pitchFamily="34" charset="0"/>
              </a:rPr>
              <a:t> ˈ </a:t>
            </a:r>
            <a:r>
              <a:rPr lang="en-US" dirty="0" smtClean="0"/>
              <a:t>z </a:t>
            </a:r>
            <a:r>
              <a:rPr lang="en-US" dirty="0" smtClean="0">
                <a:latin typeface="Calibri" panose="020F0502020204030204" pitchFamily="34" charset="0"/>
                <a:cs typeface="Calibri" panose="020F0502020204030204" pitchFamily="34" charset="0"/>
              </a:rPr>
              <a:t>ɪ</a:t>
            </a:r>
            <a:r>
              <a:rPr lang="en-US" dirty="0" smtClean="0"/>
              <a:t> s t] or [ ε ɡ</a:t>
            </a:r>
            <a:r>
              <a:rPr lang="en-US" dirty="0" smtClean="0">
                <a:latin typeface="Calibri" panose="020F0502020204030204" pitchFamily="34" charset="0"/>
                <a:cs typeface="Calibri" panose="020F0502020204030204" pitchFamily="34" charset="0"/>
              </a:rPr>
              <a:t> ˈ </a:t>
            </a:r>
            <a:r>
              <a:rPr lang="en-US" dirty="0" smtClean="0"/>
              <a:t>z </a:t>
            </a:r>
            <a:r>
              <a:rPr lang="en-US" dirty="0" smtClean="0">
                <a:latin typeface="Calibri" panose="020F0502020204030204" pitchFamily="34" charset="0"/>
                <a:cs typeface="Calibri" panose="020F0502020204030204" pitchFamily="34" charset="0"/>
              </a:rPr>
              <a:t>ɪ</a:t>
            </a:r>
            <a:r>
              <a:rPr lang="en-US" dirty="0" smtClean="0"/>
              <a:t> s t ].</a:t>
            </a:r>
            <a:endParaRPr lang="el-GR" dirty="0"/>
          </a:p>
        </p:txBody>
      </p:sp>
    </p:spTree>
    <p:extLst>
      <p:ext uri="{BB962C8B-B14F-4D97-AF65-F5344CB8AC3E}">
        <p14:creationId xmlns:p14="http://schemas.microsoft.com/office/powerpoint/2010/main" val="254925701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endParaRPr lang="el-GR"/>
          </a:p>
        </p:txBody>
      </p:sp>
    </p:spTree>
    <p:extLst>
      <p:ext uri="{BB962C8B-B14F-4D97-AF65-F5344CB8AC3E}">
        <p14:creationId xmlns:p14="http://schemas.microsoft.com/office/powerpoint/2010/main" val="160170666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1610" y="1622226"/>
            <a:ext cx="6579716" cy="5235774"/>
          </a:xfrm>
          <a:prstGeom prst="rect">
            <a:avLst/>
          </a:prstGeom>
        </p:spPr>
      </p:pic>
      <p:sp>
        <p:nvSpPr>
          <p:cNvPr id="2" name="Title 1"/>
          <p:cNvSpPr>
            <a:spLocks noGrp="1"/>
          </p:cNvSpPr>
          <p:nvPr>
            <p:ph type="title"/>
          </p:nvPr>
        </p:nvSpPr>
        <p:spPr>
          <a:xfrm>
            <a:off x="837041" y="38969"/>
            <a:ext cx="10515600" cy="1325563"/>
          </a:xfrm>
        </p:spPr>
        <p:txBody>
          <a:bodyPr/>
          <a:lstStyle/>
          <a:p>
            <a:pPr algn="ctr"/>
            <a:r>
              <a:rPr lang="en-US" dirty="0" smtClean="0"/>
              <a:t>Vowel [</a:t>
            </a:r>
            <a:r>
              <a:rPr lang="en-US" dirty="0" smtClean="0">
                <a:latin typeface="Calibri" panose="020F0502020204030204" pitchFamily="34" charset="0"/>
                <a:cs typeface="Calibri" panose="020F0502020204030204" pitchFamily="34" charset="0"/>
              </a:rPr>
              <a:t>æ</a:t>
            </a:r>
            <a:r>
              <a:rPr lang="en-US" dirty="0" smtClean="0"/>
              <a:t>]</a:t>
            </a:r>
            <a:endParaRPr lang="el-GR" dirty="0"/>
          </a:p>
        </p:txBody>
      </p:sp>
      <p:sp>
        <p:nvSpPr>
          <p:cNvPr id="4" name="Oval 3"/>
          <p:cNvSpPr/>
          <p:nvPr/>
        </p:nvSpPr>
        <p:spPr>
          <a:xfrm>
            <a:off x="6094841" y="5152768"/>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
        <p:nvSpPr>
          <p:cNvPr id="6" name="Oval 5"/>
          <p:cNvSpPr/>
          <p:nvPr/>
        </p:nvSpPr>
        <p:spPr>
          <a:xfrm>
            <a:off x="6447008" y="5694668"/>
            <a:ext cx="568411" cy="469556"/>
          </a:xfrm>
          <a:prstGeom prst="ellipse">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l-GR"/>
          </a:p>
        </p:txBody>
      </p:sp>
      <p:sp>
        <p:nvSpPr>
          <p:cNvPr id="7" name="TextBox 6"/>
          <p:cNvSpPr txBox="1"/>
          <p:nvPr/>
        </p:nvSpPr>
        <p:spPr>
          <a:xfrm>
            <a:off x="284205" y="1164943"/>
            <a:ext cx="2792627" cy="4801314"/>
          </a:xfrm>
          <a:prstGeom prst="rect">
            <a:avLst/>
          </a:prstGeom>
          <a:noFill/>
        </p:spPr>
        <p:txBody>
          <a:bodyPr wrap="square" rtlCol="0">
            <a:spAutoFit/>
          </a:bodyPr>
          <a:lstStyle/>
          <a:p>
            <a:r>
              <a:rPr lang="en-US" b="1" dirty="0" smtClean="0"/>
              <a:t>Lack</a:t>
            </a:r>
            <a:r>
              <a:rPr lang="en-US" dirty="0" smtClean="0"/>
              <a:t> is transcribed either as</a:t>
            </a:r>
          </a:p>
          <a:p>
            <a:pPr algn="ctr"/>
            <a:endParaRPr lang="en-US" b="1" dirty="0" smtClean="0"/>
          </a:p>
          <a:p>
            <a:pPr algn="ctr"/>
            <a:r>
              <a:rPr lang="en-US" b="1" dirty="0" smtClean="0"/>
              <a:t>[ l æ k ] or [ l a k ]</a:t>
            </a:r>
          </a:p>
          <a:p>
            <a:endParaRPr lang="en-US" dirty="0" smtClean="0"/>
          </a:p>
          <a:p>
            <a:r>
              <a:rPr lang="en-US" dirty="0" smtClean="0"/>
              <a:t>You choose! The first one is traditional and is also handy to represent American accents; the second one represents most modern British accents, especially of </a:t>
            </a:r>
          </a:p>
          <a:p>
            <a:r>
              <a:rPr lang="en-US" dirty="0" smtClean="0"/>
              <a:t>the younger generation. By having both symbols available, you can begin to see how we can exploit them for transcribing different accents.</a:t>
            </a:r>
            <a:endParaRPr lang="el-GR" dirty="0"/>
          </a:p>
        </p:txBody>
      </p:sp>
    </p:spTree>
    <p:extLst>
      <p:ext uri="{BB962C8B-B14F-4D97-AF65-F5344CB8AC3E}">
        <p14:creationId xmlns:p14="http://schemas.microsoft.com/office/powerpoint/2010/main" val="2604976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marL="0" indent="0" algn="ctr">
              <a:buNone/>
            </a:pPr>
            <a:r>
              <a:rPr lang="en-US" dirty="0" smtClean="0"/>
              <a:t>pack, back, mac, knack, whack, quack, stack, track</a:t>
            </a:r>
          </a:p>
          <a:p>
            <a:pPr marL="0" indent="0">
              <a:buNone/>
            </a:pPr>
            <a:r>
              <a:rPr lang="en-US" dirty="0" smtClean="0"/>
              <a:t>and also</a:t>
            </a:r>
          </a:p>
          <a:p>
            <a:pPr marL="0" indent="0" algn="ctr">
              <a:buNone/>
            </a:pPr>
            <a:r>
              <a:rPr lang="en-US" dirty="0" smtClean="0"/>
              <a:t>cap, stab, flat, pram, lamb, ant, mass, tramp, axe, plaits</a:t>
            </a:r>
          </a:p>
          <a:p>
            <a:pPr marL="0" indent="0" algn="ctr">
              <a:buNone/>
            </a:pPr>
            <a:endParaRPr lang="en-US" dirty="0" smtClean="0"/>
          </a:p>
          <a:p>
            <a:pPr marL="0" indent="0" algn="ctr">
              <a:buNone/>
            </a:pPr>
            <a:r>
              <a:rPr lang="en-US" dirty="0" smtClean="0"/>
              <a:t>packet, acid, traffic, graphic, access, active (remember the stress</a:t>
            </a:r>
          </a:p>
          <a:p>
            <a:pPr marL="0" indent="0">
              <a:buNone/>
            </a:pPr>
            <a:endParaRPr lang="en-US" dirty="0" smtClean="0"/>
          </a:p>
          <a:p>
            <a:pPr marL="0" indent="0">
              <a:buNone/>
            </a:pPr>
            <a:r>
              <a:rPr lang="en-US" dirty="0" smtClean="0"/>
              <a:t>and the names</a:t>
            </a:r>
          </a:p>
          <a:p>
            <a:pPr marL="0" indent="0" algn="ctr">
              <a:buNone/>
            </a:pPr>
            <a:r>
              <a:rPr lang="en-US" dirty="0" smtClean="0"/>
              <a:t>Ann(e), Dan, Pat, Zac, Pam, Stan, Sam, Alice, Annette, Patrick</a:t>
            </a:r>
            <a:endParaRPr lang="el-GR" dirty="0"/>
          </a:p>
        </p:txBody>
      </p:sp>
      <p:pic>
        <p:nvPicPr>
          <p:cNvPr id="5" name="1.04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764060"/>
            <a:ext cx="609600" cy="609600"/>
          </a:xfrm>
          <a:prstGeom prst="rect">
            <a:avLst/>
          </a:prstGeom>
        </p:spPr>
      </p:pic>
      <p:pic>
        <p:nvPicPr>
          <p:cNvPr id="6" name="1.05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5791200" y="2358081"/>
            <a:ext cx="609600" cy="609600"/>
          </a:xfrm>
          <a:prstGeom prst="rect">
            <a:avLst/>
          </a:prstGeom>
        </p:spPr>
      </p:pic>
      <p:pic>
        <p:nvPicPr>
          <p:cNvPr id="7" name="1.05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5791200" y="3195337"/>
            <a:ext cx="609600" cy="609600"/>
          </a:xfrm>
          <a:prstGeom prst="rect">
            <a:avLst/>
          </a:prstGeom>
        </p:spPr>
      </p:pic>
      <p:pic>
        <p:nvPicPr>
          <p:cNvPr id="8" name="1.052">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5770605" y="4686150"/>
            <a:ext cx="609600" cy="609600"/>
          </a:xfrm>
          <a:prstGeom prst="rect">
            <a:avLst/>
          </a:prstGeom>
        </p:spPr>
      </p:pic>
    </p:spTree>
    <p:extLst>
      <p:ext uri="{BB962C8B-B14F-4D97-AF65-F5344CB8AC3E}">
        <p14:creationId xmlns:p14="http://schemas.microsoft.com/office/powerpoint/2010/main" val="12321970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0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7727"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2708"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seq concurrent="1" nextAc="seek">
              <p:cTn id="20" restart="whenNotActive" fill="hold" evtFilter="cancelBubble" nodeType="interactiveSeq">
                <p:stCondLst>
                  <p:cond evt="onClick" delay="0">
                    <p:tgtEl>
                      <p:spTgt spid="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36900" fill="hold"/>
                                        <p:tgtEl>
                                          <p:spTgt spid="8"/>
                                        </p:tgtEl>
                                      </p:cBhvr>
                                    </p:cmd>
                                  </p:childTnLst>
                                </p:cTn>
                              </p:par>
                            </p:childTnLst>
                          </p:cTn>
                        </p:par>
                      </p:childTnLst>
                    </p:cTn>
                  </p:par>
                </p:childTnLst>
              </p:cTn>
              <p:nextCondLst>
                <p:cond evt="onClick" delay="0">
                  <p:tgtEl>
                    <p:spTgt spid="8"/>
                  </p:tgtEl>
                </p:cond>
              </p:nextCondLst>
            </p:seq>
            <p:audio>
              <p:cMediaNode vol="80000">
                <p:cTn id="25" fill="hold" display="0">
                  <p:stCondLst>
                    <p:cond delay="indefinite"/>
                  </p:stCondLst>
                  <p:endCondLst>
                    <p:cond evt="onStopAudio" delay="0">
                      <p:tgtEl>
                        <p:sldTgt/>
                      </p:tgtEl>
                    </p:cond>
                  </p:endCondLst>
                </p:cTn>
                <p:tgtEl>
                  <p:spTgt spid="8"/>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Vowel [</a:t>
            </a:r>
            <a:r>
              <a:rPr lang="en-US" dirty="0" smtClean="0">
                <a:latin typeface="Calibri" panose="020F0502020204030204" pitchFamily="34" charset="0"/>
                <a:cs typeface="Calibri" panose="020F0502020204030204" pitchFamily="34" charset="0"/>
              </a:rPr>
              <a:t>ɒ</a:t>
            </a:r>
            <a:r>
              <a:rPr lang="en-US" dirty="0" smtClean="0"/>
              <a:t>]</a:t>
            </a:r>
            <a:endParaRPr lang="el-GR"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2413" y="1500696"/>
            <a:ext cx="6579716" cy="5235774"/>
          </a:xfrm>
          <a:prstGeom prst="rect">
            <a:avLst/>
          </a:prstGeom>
        </p:spPr>
      </p:pic>
      <p:sp>
        <p:nvSpPr>
          <p:cNvPr id="4" name="Oval 3"/>
          <p:cNvSpPr/>
          <p:nvPr/>
        </p:nvSpPr>
        <p:spPr>
          <a:xfrm>
            <a:off x="8310101" y="5560825"/>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
        <p:nvSpPr>
          <p:cNvPr id="5" name="TextBox 4"/>
          <p:cNvSpPr txBox="1"/>
          <p:nvPr/>
        </p:nvSpPr>
        <p:spPr>
          <a:xfrm>
            <a:off x="9865895" y="5847347"/>
            <a:ext cx="1140056" cy="369332"/>
          </a:xfrm>
          <a:prstGeom prst="rect">
            <a:avLst/>
          </a:prstGeom>
          <a:noFill/>
        </p:spPr>
        <p:txBody>
          <a:bodyPr wrap="none" rtlCol="0">
            <a:spAutoFit/>
          </a:bodyPr>
          <a:lstStyle/>
          <a:p>
            <a:r>
              <a:rPr lang="en-US" dirty="0" smtClean="0"/>
              <a:t>lock [l </a:t>
            </a:r>
            <a:r>
              <a:rPr lang="en-US" dirty="0" smtClean="0">
                <a:latin typeface="Calibri" panose="020F0502020204030204" pitchFamily="34" charset="0"/>
                <a:cs typeface="Calibri" panose="020F0502020204030204" pitchFamily="34" charset="0"/>
              </a:rPr>
              <a:t>ɒ</a:t>
            </a:r>
            <a:r>
              <a:rPr lang="en-US" dirty="0" smtClean="0"/>
              <a:t> k]</a:t>
            </a:r>
            <a:endParaRPr lang="el-GR" dirty="0"/>
          </a:p>
        </p:txBody>
      </p:sp>
    </p:spTree>
    <p:extLst>
      <p:ext uri="{BB962C8B-B14F-4D97-AF65-F5344CB8AC3E}">
        <p14:creationId xmlns:p14="http://schemas.microsoft.com/office/powerpoint/2010/main" val="38792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1" y="336884"/>
            <a:ext cx="12440653" cy="6304548"/>
          </a:xfrm>
        </p:spPr>
        <p:txBody>
          <a:bodyPr>
            <a:normAutofit lnSpcReduction="10000"/>
          </a:bodyPr>
          <a:lstStyle/>
          <a:p>
            <a:pPr marL="0" indent="0" algn="ctr">
              <a:buNone/>
            </a:pPr>
            <a:endParaRPr lang="en-US" dirty="0" smtClean="0"/>
          </a:p>
          <a:p>
            <a:pPr marL="0" indent="0" algn="ctr">
              <a:buNone/>
            </a:pPr>
            <a:r>
              <a:rPr lang="en-US" dirty="0" smtClean="0"/>
              <a:t>dock, mock, knock, sock, rock, crock, flock, clock</a:t>
            </a:r>
          </a:p>
          <a:p>
            <a:pPr marL="0" indent="0" algn="ctr">
              <a:buNone/>
            </a:pPr>
            <a:endParaRPr lang="en-US" dirty="0" smtClean="0"/>
          </a:p>
          <a:p>
            <a:pPr marL="0" indent="0" algn="ctr">
              <a:buNone/>
            </a:pPr>
            <a:r>
              <a:rPr lang="en-US" dirty="0" smtClean="0"/>
              <a:t>pop, blob, trot, odd, clog, pomp, bond, off , moss, ox</a:t>
            </a:r>
          </a:p>
          <a:p>
            <a:pPr marL="0" indent="0" algn="ctr">
              <a:buNone/>
            </a:pPr>
            <a:endParaRPr lang="en-US" dirty="0" smtClean="0"/>
          </a:p>
          <a:p>
            <a:pPr marL="0" indent="0" algn="ctr">
              <a:buNone/>
            </a:pPr>
            <a:r>
              <a:rPr lang="en-US" dirty="0" smtClean="0"/>
              <a:t>pocket, toxic, horrid, wedlock, con trick (with stress marks!)</a:t>
            </a:r>
          </a:p>
          <a:p>
            <a:pPr marL="0" indent="0">
              <a:buNone/>
            </a:pPr>
            <a:r>
              <a:rPr lang="en-US" dirty="0" smtClean="0"/>
              <a:t>and the names</a:t>
            </a:r>
          </a:p>
          <a:p>
            <a:pPr marL="0" indent="0" algn="ctr">
              <a:buNone/>
            </a:pPr>
            <a:r>
              <a:rPr lang="en-US" dirty="0" smtClean="0"/>
              <a:t>Tom, Don, Dot, Ron, Scott</a:t>
            </a:r>
          </a:p>
          <a:p>
            <a:pPr marL="0" indent="0">
              <a:buNone/>
            </a:pPr>
            <a:r>
              <a:rPr lang="en-US" dirty="0" smtClean="0"/>
              <a:t>Notice these words that all have the vowel sound /ɒ/ despite their spelling with </a:t>
            </a:r>
          </a:p>
          <a:p>
            <a:pPr marL="0" indent="0">
              <a:buNone/>
            </a:pPr>
            <a:r>
              <a:rPr lang="en-US" dirty="0" smtClean="0"/>
              <a:t>the letter &lt;a&gt;: </a:t>
            </a:r>
          </a:p>
          <a:p>
            <a:pPr marL="0" indent="0" algn="ctr">
              <a:buNone/>
            </a:pPr>
            <a:r>
              <a:rPr lang="en-US" dirty="0" smtClean="0"/>
              <a:t>what is [ </a:t>
            </a:r>
            <a:r>
              <a:rPr lang="en-US" dirty="0" err="1" smtClean="0"/>
              <a:t>wɒt</a:t>
            </a:r>
            <a:r>
              <a:rPr lang="en-US" dirty="0"/>
              <a:t> </a:t>
            </a:r>
            <a:r>
              <a:rPr lang="en-US" dirty="0" smtClean="0"/>
              <a:t>]</a:t>
            </a:r>
          </a:p>
          <a:p>
            <a:pPr marL="0" indent="0">
              <a:buNone/>
            </a:pPr>
            <a:r>
              <a:rPr lang="en-US" dirty="0" smtClean="0"/>
              <a:t>Transcribe</a:t>
            </a:r>
          </a:p>
          <a:p>
            <a:pPr marL="0" indent="0" algn="ctr">
              <a:buNone/>
            </a:pPr>
            <a:r>
              <a:rPr lang="en-US" dirty="0" smtClean="0"/>
              <a:t>want, wasp, swan, swamp, quad, squad, quadratic, squalid</a:t>
            </a:r>
            <a:endParaRPr lang="el-GR" dirty="0"/>
          </a:p>
        </p:txBody>
      </p:sp>
      <p:pic>
        <p:nvPicPr>
          <p:cNvPr id="5" name="1.05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5915525" y="188495"/>
            <a:ext cx="609600" cy="609600"/>
          </a:xfrm>
          <a:prstGeom prst="rect">
            <a:avLst/>
          </a:prstGeom>
        </p:spPr>
      </p:pic>
      <p:pic>
        <p:nvPicPr>
          <p:cNvPr id="6" name="1.06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5915525" y="1187116"/>
            <a:ext cx="609600" cy="609600"/>
          </a:xfrm>
          <a:prstGeom prst="rect">
            <a:avLst/>
          </a:prstGeom>
        </p:spPr>
      </p:pic>
      <p:pic>
        <p:nvPicPr>
          <p:cNvPr id="7" name="1.06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5915525" y="2185737"/>
            <a:ext cx="609600" cy="609600"/>
          </a:xfrm>
          <a:prstGeom prst="rect">
            <a:avLst/>
          </a:prstGeom>
        </p:spPr>
      </p:pic>
      <p:pic>
        <p:nvPicPr>
          <p:cNvPr id="8" name="1.062">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5875418" y="3184358"/>
            <a:ext cx="609600" cy="609600"/>
          </a:xfrm>
          <a:prstGeom prst="rect">
            <a:avLst/>
          </a:prstGeom>
        </p:spPr>
      </p:pic>
      <p:pic>
        <p:nvPicPr>
          <p:cNvPr id="9" name="1.064">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5787189" y="5277853"/>
            <a:ext cx="609600" cy="609600"/>
          </a:xfrm>
          <a:prstGeom prst="rect">
            <a:avLst/>
          </a:prstGeom>
        </p:spPr>
      </p:pic>
    </p:spTree>
    <p:extLst>
      <p:ext uri="{BB962C8B-B14F-4D97-AF65-F5344CB8AC3E}">
        <p14:creationId xmlns:p14="http://schemas.microsoft.com/office/powerpoint/2010/main" val="283265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83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9981"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543"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seq concurrent="1" nextAc="seek">
              <p:cTn id="20" restart="whenNotActive" fill="hold" evtFilter="cancelBubble" nodeType="interactiveSeq">
                <p:stCondLst>
                  <p:cond evt="onClick" delay="0">
                    <p:tgtEl>
                      <p:spTgt spid="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6417" fill="hold"/>
                                        <p:tgtEl>
                                          <p:spTgt spid="8"/>
                                        </p:tgtEl>
                                      </p:cBhvr>
                                    </p:cmd>
                                  </p:childTnLst>
                                </p:cTn>
                              </p:par>
                            </p:childTnLst>
                          </p:cTn>
                        </p:par>
                      </p:childTnLst>
                    </p:cTn>
                  </p:par>
                </p:childTnLst>
              </p:cTn>
              <p:nextCondLst>
                <p:cond evt="onClick" delay="0">
                  <p:tgtEl>
                    <p:spTgt spid="8"/>
                  </p:tgtEl>
                </p:cond>
              </p:nextCondLst>
            </p:seq>
            <p:audio>
              <p:cMediaNode vol="80000">
                <p:cTn id="25" fill="hold" display="0">
                  <p:stCondLst>
                    <p:cond delay="indefinite"/>
                  </p:stCondLst>
                  <p:endCondLst>
                    <p:cond evt="onStopAudio" delay="0">
                      <p:tgtEl>
                        <p:sldTgt/>
                      </p:tgtEl>
                    </p:cond>
                  </p:endCondLst>
                </p:cTn>
                <p:tgtEl>
                  <p:spTgt spid="8"/>
                </p:tgtEl>
              </p:cMediaNode>
            </p:audio>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28468" fill="hold"/>
                                        <p:tgtEl>
                                          <p:spTgt spid="9"/>
                                        </p:tgtEl>
                                      </p:cBhvr>
                                    </p:cmd>
                                  </p:childTnLst>
                                </p:cTn>
                              </p:par>
                            </p:childTnLst>
                          </p:cTn>
                        </p:par>
                      </p:childTnLst>
                    </p:cTn>
                  </p:par>
                </p:childTnLst>
              </p:cTn>
              <p:nextCondLst>
                <p:cond evt="onClick" delay="0">
                  <p:tgtEl>
                    <p:spTgt spid="9"/>
                  </p:tgtEl>
                </p:cond>
              </p:nextCondLst>
            </p:seq>
            <p:audio>
              <p:cMediaNode vol="80000">
                <p:cTn id="31" fill="hold" display="0">
                  <p:stCondLst>
                    <p:cond delay="indefinite"/>
                  </p:stCondLst>
                  <p:endCondLst>
                    <p:cond evt="onStopAudio" delay="0">
                      <p:tgtEl>
                        <p:sldTgt/>
                      </p:tgtEl>
                    </p:cond>
                  </p:endCondLst>
                </p:cTn>
                <p:tgtEl>
                  <p:spTgt spid="9"/>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endParaRPr lang="el-GR"/>
          </a:p>
        </p:txBody>
      </p:sp>
    </p:spTree>
    <p:extLst>
      <p:ext uri="{BB962C8B-B14F-4D97-AF65-F5344CB8AC3E}">
        <p14:creationId xmlns:p14="http://schemas.microsoft.com/office/powerpoint/2010/main" val="39284609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dirty="0"/>
          </a:p>
        </p:txBody>
      </p:sp>
      <p:sp>
        <p:nvSpPr>
          <p:cNvPr id="3" name="Content Placeholder 2"/>
          <p:cNvSpPr>
            <a:spLocks noGrp="1"/>
          </p:cNvSpPr>
          <p:nvPr>
            <p:ph idx="1"/>
          </p:nvPr>
        </p:nvSpPr>
        <p:spPr/>
        <p:txBody>
          <a:bodyPr/>
          <a:lstStyle/>
          <a:p>
            <a:pPr marL="0" indent="0">
              <a:buNone/>
            </a:pPr>
            <a:r>
              <a:rPr lang="en-US" smtClean="0"/>
              <a:t>Transcribe these </a:t>
            </a:r>
            <a:r>
              <a:rPr lang="en-US" dirty="0" smtClean="0"/>
              <a:t>words:</a:t>
            </a:r>
          </a:p>
          <a:p>
            <a:pPr marL="0" indent="0">
              <a:buNone/>
            </a:pPr>
            <a:endParaRPr lang="en-US" dirty="0" smtClean="0"/>
          </a:p>
          <a:p>
            <a:pPr marL="0" indent="0">
              <a:buNone/>
            </a:pPr>
            <a:endParaRPr lang="en-US" dirty="0"/>
          </a:p>
          <a:p>
            <a:pPr marL="0" indent="0">
              <a:buNone/>
            </a:pPr>
            <a:endParaRPr lang="en-US" dirty="0" smtClean="0"/>
          </a:p>
          <a:p>
            <a:pPr marL="0" indent="0" algn="ctr">
              <a:buNone/>
            </a:pPr>
            <a:r>
              <a:rPr lang="sv-SE" dirty="0" smtClean="0"/>
              <a:t>pick, tick, kick, nick, wick, trick, slick, stick</a:t>
            </a:r>
            <a:endParaRPr lang="el-GR" dirty="0"/>
          </a:p>
        </p:txBody>
      </p:sp>
      <p:pic>
        <p:nvPicPr>
          <p:cNvPr id="4" name="1.00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1825625"/>
            <a:ext cx="609600" cy="609600"/>
          </a:xfrm>
          <a:prstGeom prst="rect">
            <a:avLst/>
          </a:prstGeom>
        </p:spPr>
      </p:pic>
    </p:spTree>
    <p:extLst>
      <p:ext uri="{BB962C8B-B14F-4D97-AF65-F5344CB8AC3E}">
        <p14:creationId xmlns:p14="http://schemas.microsoft.com/office/powerpoint/2010/main" val="29011672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9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Vowel [</a:t>
            </a:r>
            <a:r>
              <a:rPr lang="en-US" dirty="0" smtClean="0">
                <a:latin typeface="Calibri" panose="020F0502020204030204" pitchFamily="34" charset="0"/>
                <a:cs typeface="Calibri" panose="020F0502020204030204" pitchFamily="34" charset="0"/>
              </a:rPr>
              <a:t>ʊ</a:t>
            </a:r>
            <a:r>
              <a:rPr lang="en-US" dirty="0" smtClean="0"/>
              <a:t>]</a:t>
            </a:r>
            <a:endParaRPr lang="el-GR"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2413" y="1500696"/>
            <a:ext cx="6579716" cy="5235774"/>
          </a:xfrm>
          <a:prstGeom prst="rect">
            <a:avLst/>
          </a:prstGeom>
        </p:spPr>
      </p:pic>
      <p:sp>
        <p:nvSpPr>
          <p:cNvPr id="4" name="Oval 3"/>
          <p:cNvSpPr/>
          <p:nvPr/>
        </p:nvSpPr>
        <p:spPr>
          <a:xfrm>
            <a:off x="7394218" y="2826259"/>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
        <p:nvSpPr>
          <p:cNvPr id="5" name="TextBox 4"/>
          <p:cNvSpPr txBox="1"/>
          <p:nvPr/>
        </p:nvSpPr>
        <p:spPr>
          <a:xfrm>
            <a:off x="9865895" y="5847347"/>
            <a:ext cx="1170513" cy="369332"/>
          </a:xfrm>
          <a:prstGeom prst="rect">
            <a:avLst/>
          </a:prstGeom>
          <a:noFill/>
        </p:spPr>
        <p:txBody>
          <a:bodyPr wrap="none" rtlCol="0">
            <a:spAutoFit/>
          </a:bodyPr>
          <a:lstStyle/>
          <a:p>
            <a:r>
              <a:rPr lang="en-US" dirty="0" smtClean="0"/>
              <a:t>look [l </a:t>
            </a:r>
            <a:r>
              <a:rPr lang="en-US" dirty="0" smtClean="0">
                <a:latin typeface="Calibri" panose="020F0502020204030204" pitchFamily="34" charset="0"/>
                <a:cs typeface="Calibri" panose="020F0502020204030204" pitchFamily="34" charset="0"/>
              </a:rPr>
              <a:t>ʊ</a:t>
            </a:r>
            <a:r>
              <a:rPr lang="en-US" dirty="0" smtClean="0"/>
              <a:t> k]</a:t>
            </a:r>
            <a:endParaRPr lang="el-GR" dirty="0"/>
          </a:p>
        </p:txBody>
      </p:sp>
    </p:spTree>
    <p:extLst>
      <p:ext uri="{BB962C8B-B14F-4D97-AF65-F5344CB8AC3E}">
        <p14:creationId xmlns:p14="http://schemas.microsoft.com/office/powerpoint/2010/main" val="1480983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Calibri" panose="020F0502020204030204" pitchFamily="34" charset="0"/>
                <a:cs typeface="Calibri" panose="020F0502020204030204" pitchFamily="34" charset="0"/>
              </a:rPr>
              <a:t>ʊ</a:t>
            </a:r>
            <a:endParaRPr lang="el-GR" dirty="0"/>
          </a:p>
        </p:txBody>
      </p:sp>
      <p:sp>
        <p:nvSpPr>
          <p:cNvPr id="4" name="Content Placeholder 3"/>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r>
              <a:rPr lang="en-US" dirty="0" smtClean="0"/>
              <a:t>took, book, cook, nook, hook, brook, </a:t>
            </a:r>
            <a:r>
              <a:rPr lang="en-US" dirty="0" err="1" smtClean="0"/>
              <a:t>stook</a:t>
            </a:r>
            <a:endParaRPr lang="en-US" dirty="0" smtClean="0"/>
          </a:p>
          <a:p>
            <a:pPr marL="0" indent="0" algn="ctr">
              <a:buNone/>
            </a:pPr>
            <a:endParaRPr lang="en-US" dirty="0"/>
          </a:p>
          <a:p>
            <a:pPr marL="0" indent="0" algn="ctr">
              <a:buNone/>
            </a:pPr>
            <a:endParaRPr lang="en-US" dirty="0" smtClean="0"/>
          </a:p>
          <a:p>
            <a:pPr marL="0" indent="0" algn="ctr">
              <a:buNone/>
            </a:pPr>
            <a:r>
              <a:rPr lang="en-US" dirty="0" smtClean="0"/>
              <a:t>foot, good, soot, put, pull, bull, full, wood/would, could</a:t>
            </a:r>
            <a:endParaRPr lang="el-GR" dirty="0"/>
          </a:p>
        </p:txBody>
      </p:sp>
      <p:pic>
        <p:nvPicPr>
          <p:cNvPr id="5" name="1.06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11516" y="2029327"/>
            <a:ext cx="609600" cy="609600"/>
          </a:xfrm>
          <a:prstGeom prst="rect">
            <a:avLst/>
          </a:prstGeom>
        </p:spPr>
      </p:pic>
      <p:pic>
        <p:nvPicPr>
          <p:cNvPr id="6" name="1.067">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903495" y="3391694"/>
            <a:ext cx="609600" cy="609600"/>
          </a:xfrm>
          <a:prstGeom prst="rect">
            <a:avLst/>
          </a:prstGeom>
        </p:spPr>
      </p:pic>
    </p:spTree>
    <p:extLst>
      <p:ext uri="{BB962C8B-B14F-4D97-AF65-F5344CB8AC3E}">
        <p14:creationId xmlns:p14="http://schemas.microsoft.com/office/powerpoint/2010/main" val="10169059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7920"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endParaRPr lang="el-GR"/>
          </a:p>
        </p:txBody>
      </p:sp>
    </p:spTree>
    <p:extLst>
      <p:ext uri="{BB962C8B-B14F-4D97-AF65-F5344CB8AC3E}">
        <p14:creationId xmlns:p14="http://schemas.microsoft.com/office/powerpoint/2010/main" val="283471420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Vowel [</a:t>
            </a:r>
            <a:r>
              <a:rPr lang="en-US" dirty="0">
                <a:latin typeface="Calibri" panose="020F0502020204030204" pitchFamily="34" charset="0"/>
                <a:cs typeface="Calibri" panose="020F0502020204030204" pitchFamily="34" charset="0"/>
              </a:rPr>
              <a:t>ʌ</a:t>
            </a:r>
            <a:r>
              <a:rPr lang="en-US" dirty="0" smtClean="0"/>
              <a:t>]</a:t>
            </a:r>
            <a:endParaRPr lang="el-GR"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6179" y="1404442"/>
            <a:ext cx="6579716" cy="5235774"/>
          </a:xfrm>
          <a:prstGeom prst="rect">
            <a:avLst/>
          </a:prstGeom>
        </p:spPr>
      </p:pic>
      <p:sp>
        <p:nvSpPr>
          <p:cNvPr id="4" name="Oval 3"/>
          <p:cNvSpPr/>
          <p:nvPr/>
        </p:nvSpPr>
        <p:spPr>
          <a:xfrm>
            <a:off x="8465029" y="4410267"/>
            <a:ext cx="506627" cy="51898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w="38100">
                <a:solidFill>
                  <a:srgbClr val="C00000"/>
                </a:solidFill>
              </a:ln>
              <a:solidFill>
                <a:srgbClr val="C00000"/>
              </a:solidFill>
            </a:endParaRPr>
          </a:p>
        </p:txBody>
      </p:sp>
      <p:sp>
        <p:nvSpPr>
          <p:cNvPr id="5" name="TextBox 4"/>
          <p:cNvSpPr txBox="1"/>
          <p:nvPr/>
        </p:nvSpPr>
        <p:spPr>
          <a:xfrm>
            <a:off x="9865895" y="5847347"/>
            <a:ext cx="1111202" cy="369332"/>
          </a:xfrm>
          <a:prstGeom prst="rect">
            <a:avLst/>
          </a:prstGeom>
          <a:noFill/>
        </p:spPr>
        <p:txBody>
          <a:bodyPr wrap="none" rtlCol="0">
            <a:spAutoFit/>
          </a:bodyPr>
          <a:lstStyle/>
          <a:p>
            <a:r>
              <a:rPr lang="en-US" dirty="0" smtClean="0"/>
              <a:t>lack [l </a:t>
            </a:r>
            <a:r>
              <a:rPr lang="en-US" dirty="0" smtClean="0">
                <a:latin typeface="Calibri" panose="020F0502020204030204" pitchFamily="34" charset="0"/>
                <a:cs typeface="Calibri" panose="020F0502020204030204" pitchFamily="34" charset="0"/>
              </a:rPr>
              <a:t>ʌ</a:t>
            </a:r>
            <a:r>
              <a:rPr lang="en-US" dirty="0" smtClean="0"/>
              <a:t> k]</a:t>
            </a:r>
            <a:endParaRPr lang="el-GR" dirty="0"/>
          </a:p>
        </p:txBody>
      </p:sp>
    </p:spTree>
    <p:extLst>
      <p:ext uri="{BB962C8B-B14F-4D97-AF65-F5344CB8AC3E}">
        <p14:creationId xmlns:p14="http://schemas.microsoft.com/office/powerpoint/2010/main" val="4007772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4000"/>
                                        <p:tgtEl>
                                          <p:spTgt spid="4"/>
                                        </p:tgtEl>
                                      </p:cBhvr>
                                    </p:animEffect>
                                    <p:anim calcmode="lin" valueType="num">
                                      <p:cBhvr>
                                        <p:cTn id="7" dur="4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4000"/>
                                        <p:tgtEl>
                                          <p:spTgt spid="4"/>
                                        </p:tgtEl>
                                        <p:attrNameLst>
                                          <p:attrName>ppt_h</p:attrName>
                                        </p:attrNameLst>
                                      </p:cBhvr>
                                      <p:tavLst>
                                        <p:tav tm="0">
                                          <p:val>
                                            <p:strVal val="ppt_h"/>
                                          </p:val>
                                        </p:tav>
                                        <p:tav tm="100000">
                                          <p:val>
                                            <p:strVal val="ppt_h"/>
                                          </p:val>
                                        </p:tav>
                                      </p:tavLst>
                                    </p:anim>
                                    <p:set>
                                      <p:cBhvr>
                                        <p:cTn id="9" dur="1" fill="hold">
                                          <p:stCondLst>
                                            <p:cond delay="3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l-GR" dirty="0"/>
          </a:p>
        </p:txBody>
      </p:sp>
      <p:sp>
        <p:nvSpPr>
          <p:cNvPr id="4" name="Content Placeholder 3"/>
          <p:cNvSpPr>
            <a:spLocks noGrp="1"/>
          </p:cNvSpPr>
          <p:nvPr>
            <p:ph idx="1"/>
          </p:nvPr>
        </p:nvSpPr>
        <p:spPr/>
        <p:txBody>
          <a:bodyPr/>
          <a:lstStyle/>
          <a:p>
            <a:pPr marL="0" indent="0" algn="ctr">
              <a:buNone/>
            </a:pPr>
            <a:r>
              <a:rPr lang="en-US" dirty="0" smtClean="0"/>
              <a:t>buck, duck, tuck, muck, ruck, truck, pluck</a:t>
            </a:r>
          </a:p>
          <a:p>
            <a:pPr marL="0" indent="0">
              <a:buNone/>
            </a:pPr>
            <a:r>
              <a:rPr lang="en-US" dirty="0" smtClean="0"/>
              <a:t>and also</a:t>
            </a:r>
          </a:p>
          <a:p>
            <a:pPr marL="0" indent="0" algn="ctr">
              <a:buNone/>
            </a:pPr>
            <a:endParaRPr lang="en-US" dirty="0" smtClean="0"/>
          </a:p>
          <a:p>
            <a:pPr marL="0" indent="0" algn="ctr">
              <a:buNone/>
            </a:pPr>
            <a:r>
              <a:rPr lang="en-US" dirty="0" smtClean="0"/>
              <a:t>pup, cub, strut, slug, dumb, fund, sulk, slump, drum, crumb, struck</a:t>
            </a:r>
          </a:p>
          <a:p>
            <a:pPr marL="0" indent="0">
              <a:buNone/>
            </a:pPr>
            <a:endParaRPr lang="en-US" dirty="0" smtClean="0"/>
          </a:p>
          <a:p>
            <a:pPr marL="0" indent="0">
              <a:buNone/>
            </a:pPr>
            <a:r>
              <a:rPr lang="en-US" dirty="0" smtClean="0"/>
              <a:t>and these names</a:t>
            </a:r>
          </a:p>
          <a:p>
            <a:pPr marL="0" indent="0" algn="ctr">
              <a:buNone/>
            </a:pPr>
            <a:endParaRPr lang="en-US" dirty="0" smtClean="0"/>
          </a:p>
          <a:p>
            <a:pPr marL="0" indent="0" algn="ctr">
              <a:buNone/>
            </a:pPr>
            <a:r>
              <a:rPr lang="en-US" dirty="0" smtClean="0"/>
              <a:t>Gus, Huck</a:t>
            </a:r>
            <a:endParaRPr lang="el-GR" dirty="0"/>
          </a:p>
        </p:txBody>
      </p:sp>
      <p:pic>
        <p:nvPicPr>
          <p:cNvPr id="5" name="1.06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791200" y="1148557"/>
            <a:ext cx="609600" cy="609600"/>
          </a:xfrm>
          <a:prstGeom prst="rect">
            <a:avLst/>
          </a:prstGeom>
        </p:spPr>
      </p:pic>
      <p:pic>
        <p:nvPicPr>
          <p:cNvPr id="6" name="1.07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811253" y="2799347"/>
            <a:ext cx="609600" cy="609600"/>
          </a:xfrm>
          <a:prstGeom prst="rect">
            <a:avLst/>
          </a:prstGeom>
        </p:spPr>
      </p:pic>
      <p:pic>
        <p:nvPicPr>
          <p:cNvPr id="7" name="1.07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791200" y="4736431"/>
            <a:ext cx="609600" cy="609600"/>
          </a:xfrm>
          <a:prstGeom prst="rect">
            <a:avLst/>
          </a:prstGeom>
        </p:spPr>
      </p:pic>
    </p:spTree>
    <p:extLst>
      <p:ext uri="{BB962C8B-B14F-4D97-AF65-F5344CB8AC3E}">
        <p14:creationId xmlns:p14="http://schemas.microsoft.com/office/powerpoint/2010/main" val="28906154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51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4561"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197"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endParaRPr lang="el-GR"/>
          </a:p>
        </p:txBody>
      </p:sp>
    </p:spTree>
    <p:extLst>
      <p:ext uri="{BB962C8B-B14F-4D97-AF65-F5344CB8AC3E}">
        <p14:creationId xmlns:p14="http://schemas.microsoft.com/office/powerpoint/2010/main" val="211626792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7128" y="1366795"/>
            <a:ext cx="6579716" cy="5235774"/>
          </a:xfrm>
          <a:prstGeom prst="rect">
            <a:avLst/>
          </a:prstGeom>
        </p:spPr>
      </p:pic>
      <p:sp>
        <p:nvSpPr>
          <p:cNvPr id="2" name="Title 1"/>
          <p:cNvSpPr>
            <a:spLocks noGrp="1"/>
          </p:cNvSpPr>
          <p:nvPr>
            <p:ph type="title"/>
          </p:nvPr>
        </p:nvSpPr>
        <p:spPr/>
        <p:txBody>
          <a:bodyPr/>
          <a:lstStyle/>
          <a:p>
            <a:r>
              <a:rPr lang="en-US" dirty="0" smtClean="0"/>
              <a:t>Short Vowels Summary</a:t>
            </a:r>
            <a:endParaRPr lang="el-GR" dirty="0"/>
          </a:p>
        </p:txBody>
      </p:sp>
      <p:sp>
        <p:nvSpPr>
          <p:cNvPr id="5" name="Oval 4"/>
          <p:cNvSpPr/>
          <p:nvPr/>
        </p:nvSpPr>
        <p:spPr>
          <a:xfrm>
            <a:off x="5771147" y="2757474"/>
            <a:ext cx="385011" cy="49329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C00000"/>
                </a:solidFill>
              </a:ln>
              <a:noFill/>
            </a:endParaRPr>
          </a:p>
        </p:txBody>
      </p:sp>
      <p:sp>
        <p:nvSpPr>
          <p:cNvPr id="6" name="Oval 5"/>
          <p:cNvSpPr/>
          <p:nvPr/>
        </p:nvSpPr>
        <p:spPr>
          <a:xfrm>
            <a:off x="6096000" y="4317555"/>
            <a:ext cx="385011" cy="49329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C00000"/>
                </a:solidFill>
              </a:ln>
              <a:noFill/>
            </a:endParaRPr>
          </a:p>
        </p:txBody>
      </p:sp>
      <p:sp>
        <p:nvSpPr>
          <p:cNvPr id="7" name="Oval 6"/>
          <p:cNvSpPr/>
          <p:nvPr/>
        </p:nvSpPr>
        <p:spPr>
          <a:xfrm>
            <a:off x="6499838" y="4966767"/>
            <a:ext cx="385011" cy="49329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C00000"/>
                </a:solidFill>
              </a:ln>
              <a:noFill/>
            </a:endParaRPr>
          </a:p>
        </p:txBody>
      </p:sp>
      <p:sp>
        <p:nvSpPr>
          <p:cNvPr id="8" name="Oval 7"/>
          <p:cNvSpPr/>
          <p:nvPr/>
        </p:nvSpPr>
        <p:spPr>
          <a:xfrm>
            <a:off x="8911724" y="4433373"/>
            <a:ext cx="385011" cy="49329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C00000"/>
                </a:solidFill>
              </a:ln>
              <a:noFill/>
            </a:endParaRPr>
          </a:p>
        </p:txBody>
      </p:sp>
      <p:sp>
        <p:nvSpPr>
          <p:cNvPr id="9" name="Oval 8"/>
          <p:cNvSpPr/>
          <p:nvPr/>
        </p:nvSpPr>
        <p:spPr>
          <a:xfrm>
            <a:off x="8526713" y="2757474"/>
            <a:ext cx="385011" cy="49329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ln>
                <a:solidFill>
                  <a:srgbClr val="C00000"/>
                </a:solidFill>
              </a:ln>
              <a:noFill/>
            </a:endParaRPr>
          </a:p>
        </p:txBody>
      </p:sp>
    </p:spTree>
    <p:extLst>
      <p:ext uri="{BB962C8B-B14F-4D97-AF65-F5344CB8AC3E}">
        <p14:creationId xmlns:p14="http://schemas.microsoft.com/office/powerpoint/2010/main" val="371922732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
            </a:r>
            <a:r>
              <a:rPr lang="en-US" dirty="0" err="1" smtClean="0"/>
              <a:t>i</a:t>
            </a:r>
            <a:r>
              <a:rPr lang="en-US" dirty="0" smtClean="0">
                <a:latin typeface="Calibri" panose="020F0502020204030204" pitchFamily="34" charset="0"/>
                <a:cs typeface="Calibri" panose="020F0502020204030204" pitchFamily="34" charset="0"/>
              </a:rPr>
              <a:t>ː</a:t>
            </a:r>
            <a:r>
              <a:rPr lang="en-US" dirty="0" smtClean="0"/>
              <a:t>] as in green</a:t>
            </a:r>
            <a:endParaRPr lang="el-GR"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7073" y="1622226"/>
            <a:ext cx="6579716" cy="5235774"/>
          </a:xfrm>
          <a:prstGeom prst="rect">
            <a:avLst/>
          </a:prstGeom>
        </p:spPr>
      </p:pic>
      <p:sp>
        <p:nvSpPr>
          <p:cNvPr id="6" name="Oval 5"/>
          <p:cNvSpPr/>
          <p:nvPr/>
        </p:nvSpPr>
        <p:spPr>
          <a:xfrm>
            <a:off x="4102769" y="2478506"/>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75035292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51770"/>
            <a:ext cx="10515600" cy="5325193"/>
          </a:xfrm>
        </p:spPr>
        <p:txBody>
          <a:bodyPr>
            <a:normAutofit fontScale="55000" lnSpcReduction="20000"/>
          </a:bodyPr>
          <a:lstStyle/>
          <a:p>
            <a:pPr marL="0" indent="0" algn="ctr">
              <a:buNone/>
            </a:pPr>
            <a:r>
              <a:rPr lang="en-US" dirty="0" smtClean="0"/>
              <a:t>keen, mean, teen, dean, deem, lean, preen, dream</a:t>
            </a:r>
          </a:p>
          <a:p>
            <a:pPr marL="0" indent="0">
              <a:buNone/>
            </a:pPr>
            <a:endParaRPr lang="en-US" dirty="0" smtClean="0"/>
          </a:p>
          <a:p>
            <a:pPr marL="0" indent="0">
              <a:buNone/>
            </a:pPr>
            <a:r>
              <a:rPr lang="en-US" dirty="0" smtClean="0"/>
              <a:t>and the homophones</a:t>
            </a:r>
          </a:p>
          <a:p>
            <a:pPr marL="0" indent="0" algn="ctr">
              <a:buNone/>
            </a:pPr>
            <a:r>
              <a:rPr lang="en-US" dirty="0" smtClean="0"/>
              <a:t>sea / see </a:t>
            </a:r>
          </a:p>
          <a:p>
            <a:pPr marL="0" indent="0" algn="ctr">
              <a:buNone/>
            </a:pPr>
            <a:r>
              <a:rPr lang="en-US" dirty="0" smtClean="0"/>
              <a:t>bean / been</a:t>
            </a:r>
          </a:p>
          <a:p>
            <a:pPr marL="0" indent="0" algn="ctr">
              <a:buNone/>
            </a:pPr>
            <a:r>
              <a:rPr lang="en-US" dirty="0" smtClean="0"/>
              <a:t>leak / leek</a:t>
            </a:r>
          </a:p>
          <a:p>
            <a:pPr marL="0" indent="0" algn="ctr">
              <a:buNone/>
            </a:pPr>
            <a:r>
              <a:rPr lang="en-US" dirty="0" smtClean="0"/>
              <a:t>team / teem </a:t>
            </a:r>
          </a:p>
          <a:p>
            <a:pPr marL="0" indent="0" algn="ctr">
              <a:buNone/>
            </a:pPr>
            <a:r>
              <a:rPr lang="en-US" dirty="0" smtClean="0"/>
              <a:t>seam / seem </a:t>
            </a:r>
          </a:p>
          <a:p>
            <a:pPr marL="0" indent="0" algn="ctr">
              <a:buNone/>
            </a:pPr>
            <a:r>
              <a:rPr lang="en-US" dirty="0" smtClean="0"/>
              <a:t>scene / seen </a:t>
            </a:r>
          </a:p>
          <a:p>
            <a:pPr marL="0" indent="0" algn="ctr">
              <a:buNone/>
            </a:pPr>
            <a:r>
              <a:rPr lang="en-US" dirty="0" smtClean="0"/>
              <a:t>be / bee </a:t>
            </a:r>
          </a:p>
          <a:p>
            <a:pPr marL="0" indent="0" algn="ctr">
              <a:buNone/>
            </a:pPr>
            <a:r>
              <a:rPr lang="en-US" dirty="0" smtClean="0"/>
              <a:t>meat / meet / mete</a:t>
            </a:r>
          </a:p>
          <a:p>
            <a:pPr marL="0" indent="0" algn="ctr">
              <a:buNone/>
            </a:pPr>
            <a:endParaRPr lang="en-US" dirty="0" smtClean="0"/>
          </a:p>
          <a:p>
            <a:pPr marL="0" indent="0">
              <a:buNone/>
            </a:pPr>
            <a:r>
              <a:rPr lang="en-US" dirty="0" smtClean="0"/>
              <a:t>and the names</a:t>
            </a:r>
          </a:p>
          <a:p>
            <a:pPr marL="0" indent="0" algn="ctr">
              <a:buNone/>
            </a:pPr>
            <a:r>
              <a:rPr lang="en-US" dirty="0" smtClean="0"/>
              <a:t>Pete, Steve </a:t>
            </a:r>
          </a:p>
          <a:p>
            <a:pPr marL="0" indent="0">
              <a:buNone/>
            </a:pPr>
            <a:endParaRPr lang="en-US" dirty="0" smtClean="0"/>
          </a:p>
          <a:p>
            <a:pPr marL="0" indent="0">
              <a:buNone/>
            </a:pPr>
            <a:r>
              <a:rPr lang="en-US" dirty="0" smtClean="0"/>
              <a:t>notice these spellings of the /</a:t>
            </a:r>
            <a:r>
              <a:rPr lang="en-US" dirty="0" err="1" smtClean="0"/>
              <a:t>i</a:t>
            </a:r>
            <a:r>
              <a:rPr lang="en-US" dirty="0" smtClean="0"/>
              <a:t>/ vowel, and transcribe the words</a:t>
            </a:r>
          </a:p>
          <a:p>
            <a:pPr marL="4397375" indent="0">
              <a:buNone/>
            </a:pPr>
            <a:r>
              <a:rPr lang="en-US" b="1" dirty="0" err="1" smtClean="0"/>
              <a:t>ie</a:t>
            </a:r>
            <a:r>
              <a:rPr lang="en-US" b="1" dirty="0" smtClean="0"/>
              <a:t> </a:t>
            </a:r>
            <a:r>
              <a:rPr lang="en-US" dirty="0" smtClean="0"/>
              <a:t>		gr</a:t>
            </a:r>
            <a:r>
              <a:rPr lang="en-US" b="1" dirty="0" smtClean="0"/>
              <a:t>ie</a:t>
            </a:r>
            <a:r>
              <a:rPr lang="en-US" dirty="0" smtClean="0"/>
              <a:t>f </a:t>
            </a:r>
          </a:p>
          <a:p>
            <a:pPr marL="4397375" indent="0">
              <a:buNone/>
            </a:pPr>
            <a:r>
              <a:rPr lang="en-US" b="1" dirty="0" err="1" smtClean="0"/>
              <a:t>ey</a:t>
            </a:r>
            <a:r>
              <a:rPr lang="en-US" b="1" dirty="0" smtClean="0"/>
              <a:t>	 </a:t>
            </a:r>
            <a:r>
              <a:rPr lang="en-US" dirty="0" smtClean="0"/>
              <a:t>	k</a:t>
            </a:r>
            <a:r>
              <a:rPr lang="en-US" b="1" dirty="0" smtClean="0"/>
              <a:t>ey</a:t>
            </a:r>
            <a:r>
              <a:rPr lang="en-US" dirty="0" smtClean="0"/>
              <a:t> </a:t>
            </a:r>
          </a:p>
          <a:p>
            <a:pPr marL="4397375" indent="0">
              <a:buNone/>
            </a:pPr>
            <a:r>
              <a:rPr lang="en-US" b="1" dirty="0" smtClean="0"/>
              <a:t>ay </a:t>
            </a:r>
            <a:r>
              <a:rPr lang="en-US" dirty="0" smtClean="0"/>
              <a:t>	qu</a:t>
            </a:r>
            <a:r>
              <a:rPr lang="en-US" b="1" dirty="0" smtClean="0"/>
              <a:t>ay</a:t>
            </a:r>
            <a:r>
              <a:rPr lang="en-US" dirty="0" smtClean="0"/>
              <a:t> (in British English)</a:t>
            </a:r>
          </a:p>
          <a:p>
            <a:pPr marL="4397375" indent="0">
              <a:buNone/>
            </a:pPr>
            <a:r>
              <a:rPr lang="en-US" b="1" dirty="0" err="1" smtClean="0"/>
              <a:t>ei</a:t>
            </a:r>
            <a:r>
              <a:rPr lang="en-US" b="1" dirty="0" smtClean="0"/>
              <a:t> </a:t>
            </a:r>
            <a:r>
              <a:rPr lang="en-US" dirty="0" smtClean="0"/>
              <a:t>		dec</a:t>
            </a:r>
            <a:r>
              <a:rPr lang="en-US" b="1" dirty="0" smtClean="0"/>
              <a:t>ei</a:t>
            </a:r>
            <a:r>
              <a:rPr lang="en-US" dirty="0" smtClean="0"/>
              <a:t>ve</a:t>
            </a:r>
            <a:endParaRPr lang="el-GR" dirty="0"/>
          </a:p>
        </p:txBody>
      </p:sp>
      <p:pic>
        <p:nvPicPr>
          <p:cNvPr id="4" name="1.08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129436"/>
            <a:ext cx="609600" cy="609600"/>
          </a:xfrm>
          <a:prstGeom prst="rect">
            <a:avLst/>
          </a:prstGeom>
        </p:spPr>
      </p:pic>
      <p:pic>
        <p:nvPicPr>
          <p:cNvPr id="5" name="1.09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7244219" y="2097065"/>
            <a:ext cx="609600" cy="609600"/>
          </a:xfrm>
          <a:prstGeom prst="rect">
            <a:avLst/>
          </a:prstGeom>
        </p:spPr>
      </p:pic>
      <p:pic>
        <p:nvPicPr>
          <p:cNvPr id="6" name="1.09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7244219" y="3514366"/>
            <a:ext cx="609600" cy="609600"/>
          </a:xfrm>
          <a:prstGeom prst="rect">
            <a:avLst/>
          </a:prstGeom>
        </p:spPr>
      </p:pic>
      <p:pic>
        <p:nvPicPr>
          <p:cNvPr id="7" name="1.092">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8647134" y="4639849"/>
            <a:ext cx="609600" cy="609600"/>
          </a:xfrm>
          <a:prstGeom prst="rect">
            <a:avLst/>
          </a:prstGeom>
        </p:spPr>
      </p:pic>
    </p:spTree>
    <p:extLst>
      <p:ext uri="{BB962C8B-B14F-4D97-AF65-F5344CB8AC3E}">
        <p14:creationId xmlns:p14="http://schemas.microsoft.com/office/powerpoint/2010/main" val="29399328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6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4228"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610"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seq concurrent="1" nextAc="seek">
              <p:cTn id="20" restart="whenNotActive" fill="hold" evtFilter="cancelBubble" nodeType="interactiveSeq">
                <p:stCondLst>
                  <p:cond evt="onClick" delay="0">
                    <p:tgtEl>
                      <p:spTgt spid="7"/>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4943" fill="hold"/>
                                        <p:tgtEl>
                                          <p:spTgt spid="7"/>
                                        </p:tgtEl>
                                      </p:cBhvr>
                                    </p:cmd>
                                  </p:childTnLst>
                                </p:cTn>
                              </p:par>
                            </p:childTnLst>
                          </p:cTn>
                        </p:par>
                      </p:childTnLst>
                    </p:cTn>
                  </p:par>
                </p:childTnLst>
              </p:cTn>
              <p:nextCondLst>
                <p:cond evt="onClick" delay="0">
                  <p:tgtEl>
                    <p:spTgt spid="7"/>
                  </p:tgtEl>
                </p:cond>
              </p:nextCondLst>
            </p:seq>
            <p:audio>
              <p:cMediaNode vol="80000">
                <p:cTn id="25" fill="hold" display="0">
                  <p:stCondLst>
                    <p:cond delay="indefinite"/>
                  </p:stCondLst>
                  <p:endCondLst>
                    <p:cond evt="onStopAudio" delay="0">
                      <p:tgtEl>
                        <p:sldTgt/>
                      </p:tgtEl>
                    </p:cond>
                  </p:endCondLst>
                </p:cTn>
                <p:tgtEl>
                  <p:spTgt spid="7"/>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r>
              <a:rPr lang="en-US" dirty="0" smtClean="0"/>
              <a:t>Compare and transcribe</a:t>
            </a:r>
          </a:p>
          <a:p>
            <a:pPr marL="0" indent="0">
              <a:buNone/>
            </a:pPr>
            <a:r>
              <a:rPr lang="en-US" dirty="0" smtClean="0"/>
              <a:t>seek </a:t>
            </a:r>
            <a:r>
              <a:rPr lang="en-US" smtClean="0"/>
              <a:t>sick ____ ____</a:t>
            </a:r>
            <a:endParaRPr lang="en-US" dirty="0" smtClean="0"/>
          </a:p>
          <a:p>
            <a:pPr marL="0" indent="0">
              <a:buNone/>
            </a:pPr>
            <a:r>
              <a:rPr lang="en-US" dirty="0" smtClean="0"/>
              <a:t>seat </a:t>
            </a:r>
            <a:r>
              <a:rPr lang="en-US" smtClean="0"/>
              <a:t>sit ____ ____</a:t>
            </a:r>
            <a:endParaRPr lang="en-US" dirty="0" smtClean="0"/>
          </a:p>
          <a:p>
            <a:pPr marL="0" indent="0">
              <a:buNone/>
            </a:pPr>
            <a:r>
              <a:rPr lang="en-US" dirty="0" smtClean="0"/>
              <a:t>peep </a:t>
            </a:r>
            <a:r>
              <a:rPr lang="en-US" smtClean="0"/>
              <a:t>pip ____ ____</a:t>
            </a:r>
            <a:endParaRPr lang="en-US" dirty="0" smtClean="0"/>
          </a:p>
          <a:p>
            <a:pPr marL="0" indent="0">
              <a:buNone/>
            </a:pPr>
            <a:r>
              <a:rPr lang="en-US" dirty="0" smtClean="0"/>
              <a:t>deed </a:t>
            </a:r>
            <a:r>
              <a:rPr lang="en-US" smtClean="0"/>
              <a:t>did ____ ____</a:t>
            </a:r>
            <a:endParaRPr lang="en-US" dirty="0" smtClean="0"/>
          </a:p>
          <a:p>
            <a:pPr marL="0" indent="0">
              <a:buNone/>
            </a:pPr>
            <a:endParaRPr lang="en-US" dirty="0" smtClean="0"/>
          </a:p>
          <a:p>
            <a:pPr marL="0" indent="0">
              <a:buNone/>
            </a:pPr>
            <a:r>
              <a:rPr lang="en-US" dirty="0" smtClean="0"/>
              <a:t>Take your time to transcribe</a:t>
            </a:r>
          </a:p>
          <a:p>
            <a:pPr marL="0" indent="0">
              <a:buNone/>
            </a:pPr>
            <a:r>
              <a:rPr lang="en-US" smtClean="0"/>
              <a:t>antique ________</a:t>
            </a:r>
            <a:endParaRPr lang="el-GR" dirty="0"/>
          </a:p>
        </p:txBody>
      </p:sp>
      <p:pic>
        <p:nvPicPr>
          <p:cNvPr id="4" name="1.09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8131728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1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Now transcribe the name </a:t>
            </a:r>
            <a:r>
              <a:rPr lang="en-US" dirty="0" smtClean="0"/>
              <a:t>“Nick”</a:t>
            </a:r>
            <a:endParaRPr lang="el-GR" dirty="0"/>
          </a:p>
        </p:txBody>
      </p:sp>
    </p:spTree>
    <p:extLst>
      <p:ext uri="{BB962C8B-B14F-4D97-AF65-F5344CB8AC3E}">
        <p14:creationId xmlns:p14="http://schemas.microsoft.com/office/powerpoint/2010/main" val="265413480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
            </a:r>
            <a:r>
              <a:rPr lang="en-US" dirty="0">
                <a:latin typeface="Calibri" panose="020F0502020204030204" pitchFamily="34" charset="0"/>
                <a:cs typeface="Calibri" panose="020F0502020204030204" pitchFamily="34" charset="0"/>
              </a:rPr>
              <a:t>ɑ</a:t>
            </a:r>
            <a:r>
              <a:rPr lang="en-US" dirty="0" smtClean="0">
                <a:latin typeface="Calibri" panose="020F0502020204030204" pitchFamily="34" charset="0"/>
                <a:cs typeface="Calibri" panose="020F0502020204030204" pitchFamily="34" charset="0"/>
              </a:rPr>
              <a:t>ː</a:t>
            </a:r>
            <a:r>
              <a:rPr lang="en-US" dirty="0" smtClean="0"/>
              <a:t>] as in green</a:t>
            </a:r>
            <a:endParaRPr lang="el-GR"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7073" y="1622226"/>
            <a:ext cx="6579716" cy="5235774"/>
          </a:xfrm>
          <a:prstGeom prst="rect">
            <a:avLst/>
          </a:prstGeom>
        </p:spPr>
      </p:pic>
      <p:sp>
        <p:nvSpPr>
          <p:cNvPr id="6" name="Oval 5"/>
          <p:cNvSpPr/>
          <p:nvPr/>
        </p:nvSpPr>
        <p:spPr>
          <a:xfrm>
            <a:off x="8286462" y="5597487"/>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95749609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buNone/>
            </a:pPr>
            <a:r>
              <a:rPr lang="en-US" dirty="0" smtClean="0"/>
              <a:t>The &lt;l&gt; in </a:t>
            </a:r>
            <a:r>
              <a:rPr lang="en-US" i="1" dirty="0" smtClean="0"/>
              <a:t>palm</a:t>
            </a:r>
            <a:r>
              <a:rPr lang="en-US" dirty="0" smtClean="0"/>
              <a:t> is, of course, not pronounced.</a:t>
            </a:r>
          </a:p>
          <a:p>
            <a:pPr marL="0" indent="0">
              <a:buNone/>
            </a:pPr>
            <a:r>
              <a:rPr lang="en-US" dirty="0" smtClean="0"/>
              <a:t>Transcribe also</a:t>
            </a:r>
          </a:p>
          <a:p>
            <a:pPr marL="0" indent="0" algn="ctr">
              <a:buNone/>
            </a:pPr>
            <a:endParaRPr lang="en-US" dirty="0" smtClean="0"/>
          </a:p>
          <a:p>
            <a:pPr marL="0" indent="0" algn="ctr">
              <a:buNone/>
            </a:pPr>
            <a:r>
              <a:rPr lang="en-US" dirty="0" smtClean="0"/>
              <a:t>balm, calm, half, calf</a:t>
            </a:r>
            <a:endParaRPr lang="el-GR" dirty="0"/>
          </a:p>
        </p:txBody>
      </p:sp>
      <p:pic>
        <p:nvPicPr>
          <p:cNvPr id="4" name="1.09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2698315"/>
            <a:ext cx="609600" cy="609600"/>
          </a:xfrm>
          <a:prstGeom prst="rect">
            <a:avLst/>
          </a:prstGeom>
        </p:spPr>
      </p:pic>
    </p:spTree>
    <p:extLst>
      <p:ext uri="{BB962C8B-B14F-4D97-AF65-F5344CB8AC3E}">
        <p14:creationId xmlns:p14="http://schemas.microsoft.com/office/powerpoint/2010/main" val="712442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0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a:bodyPr>
          <a:lstStyle/>
          <a:p>
            <a:r>
              <a:rPr lang="en-US" dirty="0" smtClean="0"/>
              <a:t>park</a:t>
            </a:r>
          </a:p>
          <a:p>
            <a:pPr marL="0" indent="0">
              <a:buNone/>
            </a:pPr>
            <a:r>
              <a:rPr lang="en-US" dirty="0" smtClean="0"/>
              <a:t>is not pronounced either (these accents are called non-</a:t>
            </a:r>
            <a:r>
              <a:rPr lang="en-US" dirty="0" err="1" smtClean="0"/>
              <a:t>rhotic</a:t>
            </a:r>
            <a:r>
              <a:rPr lang="en-US" dirty="0" smtClean="0"/>
              <a:t>); Transcribe the following words in this way, without a symbol for &lt;r&gt;:</a:t>
            </a:r>
          </a:p>
          <a:p>
            <a:pPr marL="0" indent="0">
              <a:buNone/>
            </a:pPr>
            <a:endParaRPr lang="en-US" dirty="0" smtClean="0"/>
          </a:p>
          <a:p>
            <a:pPr marL="0" indent="0" algn="ctr">
              <a:buNone/>
            </a:pPr>
            <a:r>
              <a:rPr lang="en-US" dirty="0" smtClean="0"/>
              <a:t>lark, start, harm, farm, yard, smart</a:t>
            </a:r>
          </a:p>
          <a:p>
            <a:pPr marL="0" indent="0">
              <a:buNone/>
            </a:pPr>
            <a:endParaRPr lang="en-US" dirty="0" smtClean="0"/>
          </a:p>
          <a:p>
            <a:pPr marL="0" indent="0">
              <a:buNone/>
            </a:pPr>
            <a:r>
              <a:rPr lang="en-US" dirty="0" smtClean="0"/>
              <a:t>and the names</a:t>
            </a:r>
          </a:p>
          <a:p>
            <a:pPr marL="0" indent="0" algn="ctr">
              <a:buNone/>
            </a:pPr>
            <a:r>
              <a:rPr lang="en-US" dirty="0" smtClean="0"/>
              <a:t>Bart, Mark, Clark</a:t>
            </a:r>
            <a:endParaRPr lang="el-GR" dirty="0"/>
          </a:p>
        </p:txBody>
      </p:sp>
      <p:pic>
        <p:nvPicPr>
          <p:cNvPr id="4" name="1.09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409173" y="1825625"/>
            <a:ext cx="609600" cy="609600"/>
          </a:xfrm>
          <a:prstGeom prst="rect">
            <a:avLst/>
          </a:prstGeom>
        </p:spPr>
      </p:pic>
      <p:pic>
        <p:nvPicPr>
          <p:cNvPr id="5" name="1.098">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5791200" y="3124200"/>
            <a:ext cx="609600" cy="609600"/>
          </a:xfrm>
          <a:prstGeom prst="rect">
            <a:avLst/>
          </a:prstGeom>
        </p:spPr>
      </p:pic>
      <p:pic>
        <p:nvPicPr>
          <p:cNvPr id="6" name="1.099">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5791200" y="4650581"/>
            <a:ext cx="609600" cy="609600"/>
          </a:xfrm>
          <a:prstGeom prst="rect">
            <a:avLst/>
          </a:prstGeom>
        </p:spPr>
      </p:pic>
    </p:spTree>
    <p:extLst>
      <p:ext uri="{BB962C8B-B14F-4D97-AF65-F5344CB8AC3E}">
        <p14:creationId xmlns:p14="http://schemas.microsoft.com/office/powerpoint/2010/main" val="22163911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0761"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851"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buNone/>
            </a:pPr>
            <a:r>
              <a:rPr lang="en-US" dirty="0" smtClean="0"/>
              <a:t>Note and transcribe the homophones:</a:t>
            </a:r>
          </a:p>
          <a:p>
            <a:pPr marL="0" indent="0">
              <a:buNone/>
            </a:pPr>
            <a:r>
              <a:rPr lang="en-US" dirty="0" smtClean="0"/>
              <a:t>hart / heart </a:t>
            </a:r>
          </a:p>
          <a:p>
            <a:pPr marL="0" indent="0">
              <a:buNone/>
            </a:pPr>
            <a:r>
              <a:rPr lang="en-US" dirty="0" smtClean="0"/>
              <a:t>bark / </a:t>
            </a:r>
            <a:r>
              <a:rPr lang="en-US" dirty="0" err="1" smtClean="0"/>
              <a:t>barque</a:t>
            </a:r>
            <a:endParaRPr lang="en-US" dirty="0" smtClean="0"/>
          </a:p>
          <a:p>
            <a:pPr marL="0" indent="0">
              <a:buNone/>
            </a:pPr>
            <a:endParaRPr lang="el-GR" dirty="0"/>
          </a:p>
        </p:txBody>
      </p:sp>
      <p:pic>
        <p:nvPicPr>
          <p:cNvPr id="4" name="1.10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916800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a:xfrm>
            <a:off x="838200" y="1825625"/>
            <a:ext cx="10515600" cy="4875800"/>
          </a:xfrm>
        </p:spPr>
        <p:txBody>
          <a:bodyPr>
            <a:normAutofit fontScale="77500" lnSpcReduction="20000"/>
          </a:bodyPr>
          <a:lstStyle/>
          <a:p>
            <a:pPr marL="0" indent="0">
              <a:buNone/>
            </a:pPr>
            <a:r>
              <a:rPr lang="en-US" dirty="0" smtClean="0"/>
              <a:t>Compare and transcribe</a:t>
            </a:r>
          </a:p>
          <a:p>
            <a:pPr marL="0" indent="0">
              <a:buNone/>
            </a:pPr>
            <a:r>
              <a:rPr lang="en-US" dirty="0" smtClean="0"/>
              <a:t>lark </a:t>
            </a:r>
            <a:r>
              <a:rPr lang="en-US" smtClean="0"/>
              <a:t>lack ____ ____</a:t>
            </a:r>
            <a:endParaRPr lang="en-US" dirty="0" smtClean="0"/>
          </a:p>
          <a:p>
            <a:pPr marL="0" indent="0">
              <a:buNone/>
            </a:pPr>
            <a:r>
              <a:rPr lang="en-US" dirty="0" smtClean="0"/>
              <a:t>stark </a:t>
            </a:r>
            <a:r>
              <a:rPr lang="en-US" smtClean="0"/>
              <a:t>stack ____ ____</a:t>
            </a:r>
            <a:endParaRPr lang="en-US" dirty="0" smtClean="0"/>
          </a:p>
          <a:p>
            <a:pPr marL="0" indent="0">
              <a:buNone/>
            </a:pPr>
            <a:r>
              <a:rPr lang="en-US" dirty="0" smtClean="0"/>
              <a:t>park </a:t>
            </a:r>
            <a:r>
              <a:rPr lang="en-US" smtClean="0"/>
              <a:t>pack ____ ____</a:t>
            </a:r>
            <a:endParaRPr lang="en-US" dirty="0" smtClean="0"/>
          </a:p>
          <a:p>
            <a:pPr marL="0" indent="0">
              <a:buNone/>
            </a:pPr>
            <a:r>
              <a:rPr lang="en-US" dirty="0" smtClean="0"/>
              <a:t>Bart </a:t>
            </a:r>
            <a:r>
              <a:rPr lang="en-US" smtClean="0"/>
              <a:t>bat ____ ____</a:t>
            </a:r>
            <a:endParaRPr lang="en-US" dirty="0" smtClean="0"/>
          </a:p>
          <a:p>
            <a:pPr marL="0" indent="0">
              <a:buNone/>
            </a:pPr>
            <a:r>
              <a:rPr lang="en-US" dirty="0" smtClean="0"/>
              <a:t>psalm </a:t>
            </a:r>
            <a:r>
              <a:rPr lang="en-US" smtClean="0"/>
              <a:t>Sam ____ ____</a:t>
            </a:r>
            <a:endParaRPr lang="en-US" dirty="0" smtClean="0"/>
          </a:p>
          <a:p>
            <a:pPr marL="0" indent="0">
              <a:buNone/>
            </a:pPr>
            <a:r>
              <a:rPr lang="en-US" dirty="0" smtClean="0"/>
              <a:t>barn </a:t>
            </a:r>
            <a:r>
              <a:rPr lang="en-US" smtClean="0"/>
              <a:t>ban ____ ____</a:t>
            </a:r>
            <a:endParaRPr lang="en-US" dirty="0" smtClean="0"/>
          </a:p>
          <a:p>
            <a:pPr marL="0" indent="0">
              <a:buNone/>
            </a:pPr>
            <a:endParaRPr lang="en-US" dirty="0" smtClean="0"/>
          </a:p>
          <a:p>
            <a:pPr marL="0" indent="0">
              <a:buNone/>
            </a:pPr>
            <a:r>
              <a:rPr lang="en-US" dirty="0" smtClean="0"/>
              <a:t>carp </a:t>
            </a:r>
            <a:r>
              <a:rPr lang="en-US" smtClean="0"/>
              <a:t>cap ____ ____</a:t>
            </a:r>
            <a:endParaRPr lang="en-US" dirty="0" smtClean="0"/>
          </a:p>
          <a:p>
            <a:pPr marL="0" indent="0">
              <a:buNone/>
            </a:pPr>
            <a:r>
              <a:rPr lang="en-US" dirty="0" smtClean="0"/>
              <a:t>bard </a:t>
            </a:r>
            <a:r>
              <a:rPr lang="en-US" smtClean="0"/>
              <a:t>bad ____ ____</a:t>
            </a:r>
            <a:endParaRPr lang="en-US" dirty="0" smtClean="0"/>
          </a:p>
          <a:p>
            <a:pPr marL="0" indent="0">
              <a:buNone/>
            </a:pPr>
            <a:r>
              <a:rPr lang="en-US" dirty="0" smtClean="0"/>
              <a:t>can’t </a:t>
            </a:r>
            <a:r>
              <a:rPr lang="en-US" smtClean="0"/>
              <a:t>cant ____ ____</a:t>
            </a:r>
            <a:endParaRPr lang="en-US" dirty="0" smtClean="0"/>
          </a:p>
          <a:p>
            <a:pPr marL="0" indent="0">
              <a:buNone/>
            </a:pPr>
            <a:endParaRPr lang="en-US" dirty="0" smtClean="0"/>
          </a:p>
          <a:p>
            <a:pPr marL="0" indent="0">
              <a:buNone/>
            </a:pPr>
            <a:r>
              <a:rPr lang="en-US" dirty="0" smtClean="0"/>
              <a:t>Take your time to transcribe</a:t>
            </a:r>
          </a:p>
          <a:p>
            <a:pPr marL="0" indent="0" algn="ctr">
              <a:buNone/>
            </a:pPr>
            <a:r>
              <a:rPr lang="en-US" dirty="0" smtClean="0"/>
              <a:t>art, artist, artiste, artistic, Arctic, </a:t>
            </a:r>
            <a:r>
              <a:rPr lang="en-US" dirty="0" err="1" smtClean="0"/>
              <a:t>Tarquin</a:t>
            </a:r>
            <a:endParaRPr lang="en-US" dirty="0" smtClean="0"/>
          </a:p>
        </p:txBody>
      </p:sp>
      <p:pic>
        <p:nvPicPr>
          <p:cNvPr id="4" name="1.10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pic>
        <p:nvPicPr>
          <p:cNvPr id="5" name="1.10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703518" y="4514589"/>
            <a:ext cx="609600" cy="609600"/>
          </a:xfrm>
          <a:prstGeom prst="rect">
            <a:avLst/>
          </a:prstGeom>
        </p:spPr>
      </p:pic>
    </p:spTree>
    <p:extLst>
      <p:ext uri="{BB962C8B-B14F-4D97-AF65-F5344CB8AC3E}">
        <p14:creationId xmlns:p14="http://schemas.microsoft.com/office/powerpoint/2010/main" val="9600363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7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3859"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1709" y="1622226"/>
            <a:ext cx="6579716" cy="5235774"/>
          </a:xfrm>
          <a:prstGeom prst="rect">
            <a:avLst/>
          </a:prstGeom>
        </p:spPr>
      </p:pic>
      <p:sp>
        <p:nvSpPr>
          <p:cNvPr id="2" name="Title 1"/>
          <p:cNvSpPr>
            <a:spLocks noGrp="1"/>
          </p:cNvSpPr>
          <p:nvPr>
            <p:ph type="title"/>
          </p:nvPr>
        </p:nvSpPr>
        <p:spPr/>
        <p:txBody>
          <a:bodyPr/>
          <a:lstStyle/>
          <a:p>
            <a:r>
              <a:rPr lang="en-US" dirty="0" smtClean="0"/>
              <a:t>[</a:t>
            </a:r>
            <a:r>
              <a:rPr lang="en-US" dirty="0" smtClean="0">
                <a:latin typeface="Calibri" panose="020F0502020204030204" pitchFamily="34" charset="0"/>
                <a:cs typeface="Calibri" panose="020F0502020204030204" pitchFamily="34" charset="0"/>
              </a:rPr>
              <a:t>ɔː</a:t>
            </a:r>
            <a:r>
              <a:rPr lang="en-US" dirty="0" smtClean="0"/>
              <a:t>] as in caught [ </a:t>
            </a:r>
            <a:r>
              <a:rPr lang="en-US" dirty="0" err="1" smtClean="0"/>
              <a:t>k</a:t>
            </a:r>
            <a:r>
              <a:rPr lang="en-US" dirty="0" err="1" smtClean="0">
                <a:latin typeface="Calibri" panose="020F0502020204030204" pitchFamily="34" charset="0"/>
                <a:cs typeface="Calibri" panose="020F0502020204030204" pitchFamily="34" charset="0"/>
              </a:rPr>
              <a:t>ʰ</a:t>
            </a:r>
            <a:r>
              <a:rPr lang="en-US" dirty="0" smtClean="0">
                <a:latin typeface="Calibri" panose="020F0502020204030204" pitchFamily="34" charset="0"/>
                <a:cs typeface="Calibri" panose="020F0502020204030204" pitchFamily="34" charset="0"/>
              </a:rPr>
              <a:t> ɔː t ]</a:t>
            </a:r>
            <a:endParaRPr lang="el-GR" dirty="0"/>
          </a:p>
        </p:txBody>
      </p:sp>
      <p:sp>
        <p:nvSpPr>
          <p:cNvPr id="6" name="Oval 5"/>
          <p:cNvSpPr/>
          <p:nvPr/>
        </p:nvSpPr>
        <p:spPr>
          <a:xfrm>
            <a:off x="8574561" y="4545301"/>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76903013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a:bodyPr>
          <a:lstStyle/>
          <a:p>
            <a:pPr marL="0" indent="0">
              <a:buNone/>
            </a:pPr>
            <a:r>
              <a:rPr lang="en-US" dirty="0" smtClean="0"/>
              <a:t>And now transcribe</a:t>
            </a:r>
          </a:p>
          <a:p>
            <a:pPr marL="0" indent="0" algn="ctr">
              <a:buNone/>
            </a:pPr>
            <a:r>
              <a:rPr lang="en-US" dirty="0" smtClean="0"/>
              <a:t>taught, fraught, haul, flaunt, raw, law, saw, prawn</a:t>
            </a:r>
          </a:p>
          <a:p>
            <a:pPr marL="0" indent="0">
              <a:buNone/>
            </a:pPr>
            <a:r>
              <a:rPr lang="en-US" dirty="0" smtClean="0"/>
              <a:t>And notice these other spellings, and transcribe the words</a:t>
            </a:r>
          </a:p>
          <a:p>
            <a:pPr marL="0" indent="0">
              <a:buNone/>
            </a:pPr>
            <a:r>
              <a:rPr lang="en-US" dirty="0" smtClean="0"/>
              <a:t>&lt;</a:t>
            </a:r>
            <a:r>
              <a:rPr lang="en-US" dirty="0" err="1" smtClean="0"/>
              <a:t>ou</a:t>
            </a:r>
            <a:r>
              <a:rPr lang="en-US" dirty="0" smtClean="0"/>
              <a:t>&gt; bought, brought, sought, ought, </a:t>
            </a:r>
            <a:r>
              <a:rPr lang="en-US" dirty="0" err="1" smtClean="0"/>
              <a:t>nought</a:t>
            </a:r>
            <a:endParaRPr lang="en-US" dirty="0" smtClean="0"/>
          </a:p>
          <a:p>
            <a:pPr marL="0" indent="0">
              <a:buNone/>
            </a:pPr>
            <a:r>
              <a:rPr lang="en-US" dirty="0" smtClean="0"/>
              <a:t>&lt;</a:t>
            </a:r>
            <a:r>
              <a:rPr lang="en-US" dirty="0" err="1" smtClean="0"/>
              <a:t>oa</a:t>
            </a:r>
            <a:r>
              <a:rPr lang="en-US" dirty="0" smtClean="0"/>
              <a:t>&gt; broad </a:t>
            </a:r>
          </a:p>
          <a:p>
            <a:pPr marL="0" indent="0">
              <a:buNone/>
            </a:pPr>
            <a:r>
              <a:rPr lang="en-US" dirty="0" smtClean="0"/>
              <a:t>&lt;a&gt; all, tall, small, fall </a:t>
            </a:r>
          </a:p>
          <a:p>
            <a:pPr marL="0" indent="0">
              <a:buNone/>
            </a:pPr>
            <a:r>
              <a:rPr lang="en-US" dirty="0" smtClean="0"/>
              <a:t>In these words, notice that the &lt;l&gt; is not pronounced:</a:t>
            </a:r>
          </a:p>
          <a:p>
            <a:pPr marL="0" indent="0" algn="ctr">
              <a:buNone/>
            </a:pPr>
            <a:r>
              <a:rPr lang="en-US" dirty="0" smtClean="0"/>
              <a:t>talk, walk, stalk</a:t>
            </a:r>
          </a:p>
        </p:txBody>
      </p:sp>
      <p:pic>
        <p:nvPicPr>
          <p:cNvPr id="4" name="1.10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9937315" y="2222326"/>
            <a:ext cx="609600" cy="609600"/>
          </a:xfrm>
          <a:prstGeom prst="rect">
            <a:avLst/>
          </a:prstGeom>
        </p:spPr>
      </p:pic>
      <p:pic>
        <p:nvPicPr>
          <p:cNvPr id="5" name="1.109">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158620" y="3287038"/>
            <a:ext cx="609600" cy="609600"/>
          </a:xfrm>
          <a:prstGeom prst="rect">
            <a:avLst/>
          </a:prstGeom>
        </p:spPr>
      </p:pic>
      <p:pic>
        <p:nvPicPr>
          <p:cNvPr id="6" name="1.110">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2822532" y="3896638"/>
            <a:ext cx="609600" cy="609600"/>
          </a:xfrm>
          <a:prstGeom prst="rect">
            <a:avLst/>
          </a:prstGeom>
        </p:spPr>
      </p:pic>
      <p:pic>
        <p:nvPicPr>
          <p:cNvPr id="7" name="1.11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5185776" y="4289120"/>
            <a:ext cx="609600" cy="609600"/>
          </a:xfrm>
          <a:prstGeom prst="rect">
            <a:avLst/>
          </a:prstGeom>
        </p:spPr>
      </p:pic>
      <p:pic>
        <p:nvPicPr>
          <p:cNvPr id="9" name="1.112">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5448823" y="6007100"/>
            <a:ext cx="609600" cy="609600"/>
          </a:xfrm>
          <a:prstGeom prst="rect">
            <a:avLst/>
          </a:prstGeom>
        </p:spPr>
      </p:pic>
    </p:spTree>
    <p:extLst>
      <p:ext uri="{BB962C8B-B14F-4D97-AF65-F5344CB8AC3E}">
        <p14:creationId xmlns:p14="http://schemas.microsoft.com/office/powerpoint/2010/main" val="17810966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8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4998"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943"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seq concurrent="1" nextAc="seek">
              <p:cTn id="20" restart="whenNotActive" fill="hold" evtFilter="cancelBubble" nodeType="interactiveSeq">
                <p:stCondLst>
                  <p:cond evt="onClick" delay="0">
                    <p:tgtEl>
                      <p:spTgt spid="7"/>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1417" fill="hold"/>
                                        <p:tgtEl>
                                          <p:spTgt spid="7"/>
                                        </p:tgtEl>
                                      </p:cBhvr>
                                    </p:cmd>
                                  </p:childTnLst>
                                </p:cTn>
                              </p:par>
                            </p:childTnLst>
                          </p:cTn>
                        </p:par>
                      </p:childTnLst>
                    </p:cTn>
                  </p:par>
                </p:childTnLst>
              </p:cTn>
              <p:nextCondLst>
                <p:cond evt="onClick" delay="0">
                  <p:tgtEl>
                    <p:spTgt spid="7"/>
                  </p:tgtEl>
                </p:cond>
              </p:nextCondLst>
            </p:seq>
            <p:audio>
              <p:cMediaNode vol="80000">
                <p:cTn id="25" fill="hold" display="0">
                  <p:stCondLst>
                    <p:cond delay="indefinite"/>
                  </p:stCondLst>
                  <p:endCondLst>
                    <p:cond evt="onStopAudio" delay="0">
                      <p:tgtEl>
                        <p:sldTgt/>
                      </p:tgtEl>
                    </p:cond>
                  </p:endCondLst>
                </p:cTn>
                <p:tgtEl>
                  <p:spTgt spid="7"/>
                </p:tgtEl>
              </p:cMediaNode>
            </p:audio>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157" fill="hold"/>
                                        <p:tgtEl>
                                          <p:spTgt spid="9"/>
                                        </p:tgtEl>
                                      </p:cBhvr>
                                    </p:cmd>
                                  </p:childTnLst>
                                </p:cTn>
                              </p:par>
                            </p:childTnLst>
                          </p:cTn>
                        </p:par>
                      </p:childTnLst>
                    </p:cTn>
                  </p:par>
                </p:childTnLst>
              </p:cTn>
              <p:nextCondLst>
                <p:cond evt="onClick" delay="0">
                  <p:tgtEl>
                    <p:spTgt spid="9"/>
                  </p:tgtEl>
                </p:cond>
              </p:nextCondLst>
            </p:seq>
            <p:audio>
              <p:cMediaNode vol="80000">
                <p:cTn id="31" fill="hold" display="0">
                  <p:stCondLst>
                    <p:cond delay="indefinite"/>
                  </p:stCondLst>
                  <p:endCondLst>
                    <p:cond evt="onStopAudio" delay="0">
                      <p:tgtEl>
                        <p:sldTgt/>
                      </p:tgtEl>
                    </p:cond>
                  </p:endCondLst>
                </p:cTn>
                <p:tgtEl>
                  <p:spTgt spid="9"/>
                </p:tgtEl>
              </p:cMediaNode>
            </p:audio>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fontScale="70000" lnSpcReduction="20000"/>
          </a:bodyPr>
          <a:lstStyle/>
          <a:p>
            <a:pPr marL="0" indent="0">
              <a:buNone/>
            </a:pPr>
            <a:r>
              <a:rPr lang="en-US" dirty="0" smtClean="0"/>
              <a:t>Many American accents have in fact an open long vowel [ɒ] for all these words, but [ɔ</a:t>
            </a:r>
            <a:r>
              <a:rPr lang="en-US" dirty="0" smtClean="0">
                <a:latin typeface="Calibri" panose="020F0502020204030204" pitchFamily="34" charset="0"/>
                <a:cs typeface="Calibri" panose="020F0502020204030204" pitchFamily="34" charset="0"/>
              </a:rPr>
              <a:t>ː] </a:t>
            </a:r>
            <a:r>
              <a:rPr lang="en-US" dirty="0" smtClean="0"/>
              <a:t>only in words like </a:t>
            </a:r>
          </a:p>
          <a:p>
            <a:pPr marL="0" indent="0" algn="ctr">
              <a:buNone/>
            </a:pPr>
            <a:r>
              <a:rPr lang="en-US" i="1" dirty="0" smtClean="0"/>
              <a:t>cork</a:t>
            </a:r>
            <a:r>
              <a:rPr lang="en-US" dirty="0" smtClean="0"/>
              <a:t> </a:t>
            </a:r>
            <a:r>
              <a:rPr lang="en-US" b="1" dirty="0" smtClean="0"/>
              <a:t>[ </a:t>
            </a:r>
            <a:r>
              <a:rPr lang="en-US" b="1" dirty="0" err="1" smtClean="0"/>
              <a:t>k</a:t>
            </a:r>
            <a:r>
              <a:rPr lang="en-US" b="1" dirty="0" err="1" smtClean="0">
                <a:latin typeface="Calibri" panose="020F0502020204030204" pitchFamily="34" charset="0"/>
                <a:cs typeface="Calibri" panose="020F0502020204030204" pitchFamily="34" charset="0"/>
              </a:rPr>
              <a:t>ʰ</a:t>
            </a:r>
            <a:r>
              <a:rPr lang="en-US" b="1" dirty="0" smtClean="0">
                <a:latin typeface="Calibri" panose="020F0502020204030204" pitchFamily="34" charset="0"/>
                <a:cs typeface="Calibri" panose="020F0502020204030204" pitchFamily="34" charset="0"/>
              </a:rPr>
              <a:t> </a:t>
            </a:r>
            <a:r>
              <a:rPr lang="en-US" b="1" dirty="0" smtClean="0"/>
              <a:t>ɔ</a:t>
            </a:r>
            <a:r>
              <a:rPr lang="en-US" b="1" dirty="0" smtClean="0">
                <a:latin typeface="Calibri" panose="020F0502020204030204" pitchFamily="34" charset="0"/>
                <a:cs typeface="Calibri" panose="020F0502020204030204" pitchFamily="34" charset="0"/>
              </a:rPr>
              <a:t>ː </a:t>
            </a:r>
            <a:r>
              <a:rPr lang="en-US" b="1" dirty="0" smtClean="0"/>
              <a:t>r k ]</a:t>
            </a:r>
          </a:p>
          <a:p>
            <a:pPr marL="0" indent="0">
              <a:buNone/>
            </a:pPr>
            <a:endParaRPr lang="en-US" dirty="0" smtClean="0"/>
          </a:p>
          <a:p>
            <a:pPr marL="0" indent="0">
              <a:buNone/>
            </a:pPr>
            <a:r>
              <a:rPr lang="en-US" dirty="0" smtClean="0"/>
              <a:t>However, the &lt;r&gt; is not pronounced in standard non-</a:t>
            </a:r>
            <a:r>
              <a:rPr lang="en-US" dirty="0" err="1" smtClean="0"/>
              <a:t>rhotic</a:t>
            </a:r>
            <a:r>
              <a:rPr lang="en-US" dirty="0" smtClean="0"/>
              <a:t> accents. Thus</a:t>
            </a:r>
            <a:r>
              <a:rPr lang="en-US" b="1" i="1" dirty="0" smtClean="0"/>
              <a:t> cork </a:t>
            </a:r>
            <a:r>
              <a:rPr lang="en-US" dirty="0" smtClean="0"/>
              <a:t>in RP is transcribed as </a:t>
            </a:r>
          </a:p>
          <a:p>
            <a:pPr marL="0" indent="0" algn="ctr">
              <a:buNone/>
            </a:pPr>
            <a:endParaRPr lang="en-US" i="1" dirty="0" smtClean="0"/>
          </a:p>
          <a:p>
            <a:pPr marL="0" indent="0" algn="ctr">
              <a:buNone/>
            </a:pPr>
            <a:r>
              <a:rPr lang="en-US" i="1" dirty="0" smtClean="0"/>
              <a:t>cork</a:t>
            </a:r>
            <a:r>
              <a:rPr lang="el-GR" dirty="0" smtClean="0"/>
              <a:t> </a:t>
            </a:r>
            <a:r>
              <a:rPr lang="en-US" b="1" dirty="0" smtClean="0"/>
              <a:t>[ </a:t>
            </a:r>
            <a:r>
              <a:rPr lang="en-US" b="1" dirty="0" err="1" smtClean="0"/>
              <a:t>k</a:t>
            </a:r>
            <a:r>
              <a:rPr lang="en-US" b="1" dirty="0" err="1" smtClean="0">
                <a:latin typeface="Calibri" panose="020F0502020204030204" pitchFamily="34" charset="0"/>
                <a:cs typeface="Calibri" panose="020F0502020204030204" pitchFamily="34" charset="0"/>
              </a:rPr>
              <a:t>ʰ</a:t>
            </a:r>
            <a:r>
              <a:rPr lang="en-US" b="1" dirty="0" smtClean="0">
                <a:latin typeface="Calibri" panose="020F0502020204030204" pitchFamily="34" charset="0"/>
                <a:cs typeface="Calibri" panose="020F0502020204030204" pitchFamily="34" charset="0"/>
              </a:rPr>
              <a:t> </a:t>
            </a:r>
            <a:r>
              <a:rPr lang="en-US" b="1" dirty="0" smtClean="0"/>
              <a:t>ɔ</a:t>
            </a:r>
            <a:r>
              <a:rPr lang="en-US" b="1" dirty="0" smtClean="0">
                <a:latin typeface="Calibri" panose="020F0502020204030204" pitchFamily="34" charset="0"/>
                <a:cs typeface="Calibri" panose="020F0502020204030204" pitchFamily="34" charset="0"/>
              </a:rPr>
              <a:t>ː </a:t>
            </a:r>
            <a:r>
              <a:rPr lang="en-US" b="1" dirty="0" smtClean="0"/>
              <a:t>k ]</a:t>
            </a:r>
          </a:p>
          <a:p>
            <a:pPr marL="0" indent="0">
              <a:buNone/>
            </a:pPr>
            <a:r>
              <a:rPr lang="en-US" dirty="0" smtClean="0"/>
              <a:t>Transcribe these words</a:t>
            </a:r>
          </a:p>
          <a:p>
            <a:pPr marL="0" indent="0" algn="ctr">
              <a:buNone/>
            </a:pPr>
            <a:endParaRPr lang="en-US" dirty="0" smtClean="0"/>
          </a:p>
          <a:p>
            <a:pPr marL="0" indent="0" algn="ctr">
              <a:buNone/>
            </a:pPr>
            <a:r>
              <a:rPr lang="en-US" dirty="0" smtClean="0"/>
              <a:t>pork, port, snort, door, lord, corn, storm, store, more</a:t>
            </a:r>
          </a:p>
          <a:p>
            <a:pPr marL="0" indent="0">
              <a:buNone/>
            </a:pPr>
            <a:endParaRPr lang="en-US" dirty="0" smtClean="0"/>
          </a:p>
          <a:p>
            <a:pPr marL="0" indent="0">
              <a:buNone/>
            </a:pPr>
            <a:r>
              <a:rPr lang="en-US" dirty="0" smtClean="0"/>
              <a:t>and these words with &lt;</a:t>
            </a:r>
            <a:r>
              <a:rPr lang="en-US" dirty="0" err="1" smtClean="0"/>
              <a:t>ar</a:t>
            </a:r>
            <a:r>
              <a:rPr lang="en-US" dirty="0" smtClean="0"/>
              <a:t>&gt; after &lt;w&gt; or &lt;</a:t>
            </a:r>
            <a:r>
              <a:rPr lang="en-US" dirty="0" err="1" smtClean="0"/>
              <a:t>qu</a:t>
            </a:r>
            <a:r>
              <a:rPr lang="en-US" dirty="0" smtClean="0"/>
              <a:t>&gt;</a:t>
            </a:r>
          </a:p>
          <a:p>
            <a:pPr marL="0" indent="0" algn="ctr">
              <a:buNone/>
            </a:pPr>
            <a:endParaRPr lang="en-US" dirty="0" smtClean="0"/>
          </a:p>
          <a:p>
            <a:pPr marL="0" indent="0" algn="ctr">
              <a:buNone/>
            </a:pPr>
            <a:r>
              <a:rPr lang="en-US" dirty="0" smtClean="0"/>
              <a:t>ward, warn, swarm, dwarf, quart, quartet</a:t>
            </a:r>
          </a:p>
        </p:txBody>
      </p:sp>
      <p:pic>
        <p:nvPicPr>
          <p:cNvPr id="4" name="1.1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632527" y="2197274"/>
            <a:ext cx="609600" cy="609600"/>
          </a:xfrm>
          <a:prstGeom prst="rect">
            <a:avLst/>
          </a:prstGeom>
        </p:spPr>
      </p:pic>
      <p:pic>
        <p:nvPicPr>
          <p:cNvPr id="5" name="1.11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9436275" y="4268516"/>
            <a:ext cx="609600" cy="609600"/>
          </a:xfrm>
          <a:prstGeom prst="rect">
            <a:avLst/>
          </a:prstGeom>
        </p:spPr>
      </p:pic>
    </p:spTree>
    <p:extLst>
      <p:ext uri="{BB962C8B-B14F-4D97-AF65-F5344CB8AC3E}">
        <p14:creationId xmlns:p14="http://schemas.microsoft.com/office/powerpoint/2010/main" val="14365709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0670"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lnSpcReduction="10000"/>
          </a:bodyPr>
          <a:lstStyle/>
          <a:p>
            <a:pPr marL="0" indent="0">
              <a:buNone/>
            </a:pPr>
            <a:r>
              <a:rPr lang="en-US" dirty="0" smtClean="0"/>
              <a:t>Transcribe these names</a:t>
            </a:r>
          </a:p>
          <a:p>
            <a:pPr marL="0" indent="0">
              <a:buNone/>
            </a:pPr>
            <a:endParaRPr lang="en-US" dirty="0" smtClean="0"/>
          </a:p>
          <a:p>
            <a:pPr marL="0" indent="0" algn="ctr">
              <a:buNone/>
            </a:pPr>
            <a:r>
              <a:rPr lang="en-US" dirty="0" smtClean="0"/>
              <a:t>Paul, Saul, Dawn, Maud</a:t>
            </a:r>
          </a:p>
          <a:p>
            <a:pPr marL="0" indent="0">
              <a:buNone/>
            </a:pPr>
            <a:r>
              <a:rPr lang="en-US" dirty="0" smtClean="0"/>
              <a:t>and these homophones</a:t>
            </a:r>
          </a:p>
          <a:p>
            <a:pPr marL="0" indent="0" algn="ctr">
              <a:buNone/>
            </a:pPr>
            <a:r>
              <a:rPr lang="en-US" dirty="0" smtClean="0"/>
              <a:t>awe / or / ore / oar </a:t>
            </a:r>
          </a:p>
          <a:p>
            <a:pPr marL="0" indent="0" algn="ctr">
              <a:buNone/>
            </a:pPr>
            <a:r>
              <a:rPr lang="en-US" dirty="0" smtClean="0"/>
              <a:t>hall / haul </a:t>
            </a:r>
          </a:p>
          <a:p>
            <a:pPr marL="0" indent="0" algn="ctr">
              <a:buNone/>
            </a:pPr>
            <a:r>
              <a:rPr lang="en-US" dirty="0" smtClean="0"/>
              <a:t>saw / sore </a:t>
            </a:r>
          </a:p>
          <a:p>
            <a:pPr marL="0" indent="0" algn="ctr">
              <a:buNone/>
            </a:pPr>
            <a:r>
              <a:rPr lang="en-US" dirty="0" smtClean="0"/>
              <a:t>paw / pore / pour </a:t>
            </a:r>
          </a:p>
          <a:p>
            <a:pPr marL="0" indent="0" algn="ctr">
              <a:buNone/>
            </a:pPr>
            <a:r>
              <a:rPr lang="en-US" dirty="0" smtClean="0"/>
              <a:t>law / lore</a:t>
            </a:r>
          </a:p>
          <a:p>
            <a:pPr marL="0" indent="0">
              <a:buNone/>
            </a:pPr>
            <a:endParaRPr lang="el-GR" dirty="0"/>
          </a:p>
        </p:txBody>
      </p:sp>
      <p:pic>
        <p:nvPicPr>
          <p:cNvPr id="4" name="1.1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2021910"/>
            <a:ext cx="609600" cy="609600"/>
          </a:xfrm>
          <a:prstGeom prst="rect">
            <a:avLst/>
          </a:prstGeom>
        </p:spPr>
      </p:pic>
      <p:pic>
        <p:nvPicPr>
          <p:cNvPr id="5" name="1.117">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372952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1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0401"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l-GR"/>
          </a:p>
        </p:txBody>
      </p:sp>
      <p:pic>
        <p:nvPicPr>
          <p:cNvPr id="4" name="1.118">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6"/>
          <a:stretch>
            <a:fillRect/>
          </a:stretch>
        </p:blipFill>
        <p:spPr>
          <a:xfrm>
            <a:off x="7433153" y="2507315"/>
            <a:ext cx="609600" cy="609600"/>
          </a:xfrm>
        </p:spPr>
      </p:pic>
      <p:sp>
        <p:nvSpPr>
          <p:cNvPr id="5" name="Rectangle 4"/>
          <p:cNvSpPr/>
          <p:nvPr/>
        </p:nvSpPr>
        <p:spPr>
          <a:xfrm>
            <a:off x="940496" y="2262310"/>
            <a:ext cx="11022904" cy="2585323"/>
          </a:xfrm>
          <a:prstGeom prst="rect">
            <a:avLst/>
          </a:prstGeom>
        </p:spPr>
        <p:txBody>
          <a:bodyPr wrap="square">
            <a:spAutoFit/>
          </a:bodyPr>
          <a:lstStyle/>
          <a:p>
            <a:r>
              <a:rPr lang="en-US" dirty="0" smtClean="0"/>
              <a:t>And then compare and transcribe the following pairs of words</a:t>
            </a:r>
          </a:p>
          <a:p>
            <a:pPr algn="ctr"/>
            <a:r>
              <a:rPr lang="en-US" dirty="0" smtClean="0"/>
              <a:t>taught tot </a:t>
            </a:r>
          </a:p>
          <a:p>
            <a:pPr algn="ctr"/>
            <a:r>
              <a:rPr lang="en-US" dirty="0" smtClean="0"/>
              <a:t>wrought rot </a:t>
            </a:r>
          </a:p>
          <a:p>
            <a:pPr algn="ctr"/>
            <a:r>
              <a:rPr lang="en-US" dirty="0" smtClean="0"/>
              <a:t>hawk hock </a:t>
            </a:r>
          </a:p>
          <a:p>
            <a:endParaRPr lang="en-US" dirty="0"/>
          </a:p>
          <a:p>
            <a:pPr algn="ctr"/>
            <a:r>
              <a:rPr lang="en-US" dirty="0" smtClean="0"/>
              <a:t>sport spot </a:t>
            </a:r>
          </a:p>
          <a:p>
            <a:pPr algn="ctr"/>
            <a:r>
              <a:rPr lang="en-US" dirty="0" smtClean="0"/>
              <a:t>sworn swan </a:t>
            </a:r>
          </a:p>
          <a:p>
            <a:pPr algn="ctr"/>
            <a:r>
              <a:rPr lang="en-US" dirty="0" smtClean="0"/>
              <a:t>Dawn Don </a:t>
            </a:r>
          </a:p>
          <a:p>
            <a:pPr algn="ctr"/>
            <a:r>
              <a:rPr lang="en-US" dirty="0" smtClean="0"/>
              <a:t>Morse moss</a:t>
            </a:r>
            <a:endParaRPr lang="el-GR" dirty="0"/>
          </a:p>
        </p:txBody>
      </p:sp>
      <p:pic>
        <p:nvPicPr>
          <p:cNvPr id="8" name="1.119">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433153" y="3913340"/>
            <a:ext cx="609600" cy="609600"/>
          </a:xfrm>
          <a:prstGeom prst="rect">
            <a:avLst/>
          </a:prstGeom>
        </p:spPr>
      </p:pic>
    </p:spTree>
    <p:extLst>
      <p:ext uri="{BB962C8B-B14F-4D97-AF65-F5344CB8AC3E}">
        <p14:creationId xmlns:p14="http://schemas.microsoft.com/office/powerpoint/2010/main" val="16646565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0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9253"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Transcribe these names </a:t>
            </a:r>
            <a:r>
              <a:rPr lang="en-US" dirty="0" smtClean="0"/>
              <a:t>too: </a:t>
            </a:r>
            <a:endParaRPr lang="el-GR" dirty="0"/>
          </a:p>
        </p:txBody>
      </p:sp>
      <p:sp>
        <p:nvSpPr>
          <p:cNvPr id="4" name="Content Placeholder 3"/>
          <p:cNvSpPr>
            <a:spLocks noGrp="1"/>
          </p:cNvSpPr>
          <p:nvPr>
            <p:ph idx="1"/>
          </p:nvPr>
        </p:nvSpPr>
        <p:spPr/>
        <p:txBody>
          <a:bodyPr/>
          <a:lstStyle/>
          <a:p>
            <a:pPr marL="0" indent="0">
              <a:buNone/>
            </a:pPr>
            <a:endParaRPr lang="de-DE" dirty="0" smtClean="0"/>
          </a:p>
          <a:p>
            <a:pPr marL="0" indent="0">
              <a:buNone/>
            </a:pPr>
            <a:endParaRPr lang="de-DE" dirty="0"/>
          </a:p>
          <a:p>
            <a:pPr marL="0" indent="0">
              <a:buNone/>
            </a:pPr>
            <a:endParaRPr lang="de-DE" dirty="0" smtClean="0"/>
          </a:p>
          <a:p>
            <a:pPr marL="0" indent="0" algn="ctr">
              <a:buNone/>
            </a:pPr>
            <a:r>
              <a:rPr lang="de-DE" dirty="0" smtClean="0"/>
              <a:t>Mick, Dick, Rick, Vic, Tim, Phil</a:t>
            </a:r>
            <a:endParaRPr lang="el-GR" dirty="0"/>
          </a:p>
        </p:txBody>
      </p:sp>
      <p:pic>
        <p:nvPicPr>
          <p:cNvPr id="5" name="1.00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2135660"/>
            <a:ext cx="609600" cy="609600"/>
          </a:xfrm>
          <a:prstGeom prst="rect">
            <a:avLst/>
          </a:prstGeom>
        </p:spPr>
      </p:pic>
    </p:spTree>
    <p:extLst>
      <p:ext uri="{BB962C8B-B14F-4D97-AF65-F5344CB8AC3E}">
        <p14:creationId xmlns:p14="http://schemas.microsoft.com/office/powerpoint/2010/main" val="10447635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3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a:bodyPr>
          <a:lstStyle/>
          <a:p>
            <a:pPr marL="0" indent="0" algn="just">
              <a:buNone/>
            </a:pPr>
            <a:r>
              <a:rPr lang="en-US" dirty="0" smtClean="0"/>
              <a:t>Finally, a noticeable change is taking place in certain words involving the two vowels [ɔ</a:t>
            </a:r>
            <a:r>
              <a:rPr lang="en-US" dirty="0" smtClean="0">
                <a:latin typeface="Calibri" panose="020F0502020204030204" pitchFamily="34" charset="0"/>
                <a:cs typeface="Calibri" panose="020F0502020204030204" pitchFamily="34" charset="0"/>
              </a:rPr>
              <a:t>ː] </a:t>
            </a:r>
            <a:r>
              <a:rPr lang="en-US" dirty="0" smtClean="0"/>
              <a:t>and [ɒ]. Words with </a:t>
            </a:r>
            <a:r>
              <a:rPr lang="en-US" b="1" dirty="0" smtClean="0"/>
              <a:t>&lt;al&gt; </a:t>
            </a:r>
            <a:r>
              <a:rPr lang="en-US" dirty="0" smtClean="0"/>
              <a:t>or </a:t>
            </a:r>
            <a:r>
              <a:rPr lang="en-US" b="1" dirty="0" smtClean="0"/>
              <a:t>&lt;</a:t>
            </a:r>
            <a:r>
              <a:rPr lang="en-US" b="1" dirty="0" err="1" smtClean="0"/>
              <a:t>aul</a:t>
            </a:r>
            <a:r>
              <a:rPr lang="en-US" b="1" dirty="0" smtClean="0"/>
              <a:t>&gt; </a:t>
            </a:r>
            <a:r>
              <a:rPr lang="en-US" dirty="0" smtClean="0"/>
              <a:t>before</a:t>
            </a:r>
            <a:r>
              <a:rPr lang="en-US" b="1" dirty="0" smtClean="0"/>
              <a:t> &lt;s&gt; </a:t>
            </a:r>
            <a:r>
              <a:rPr lang="en-US" dirty="0" smtClean="0"/>
              <a:t>or </a:t>
            </a:r>
            <a:r>
              <a:rPr lang="en-US" b="1" dirty="0" smtClean="0"/>
              <a:t>&lt;t&gt; </a:t>
            </a:r>
            <a:r>
              <a:rPr lang="en-US" dirty="0" smtClean="0"/>
              <a:t>have both a conservative and a more modern pronunciation. </a:t>
            </a:r>
          </a:p>
          <a:p>
            <a:pPr marL="0" indent="0">
              <a:buNone/>
            </a:pPr>
            <a:r>
              <a:rPr lang="en-US" dirty="0" smtClean="0"/>
              <a:t>Take the word </a:t>
            </a:r>
            <a:r>
              <a:rPr lang="en-US" b="1" i="1" dirty="0" smtClean="0"/>
              <a:t>false</a:t>
            </a:r>
            <a:r>
              <a:rPr lang="en-US" dirty="0" smtClean="0"/>
              <a:t>, you will hear both </a:t>
            </a:r>
            <a:r>
              <a:rPr lang="en-US" b="1" dirty="0" smtClean="0"/>
              <a:t>[ f ɔ</a:t>
            </a:r>
            <a:r>
              <a:rPr lang="en-US" b="1" dirty="0" smtClean="0">
                <a:latin typeface="Calibri" panose="020F0502020204030204" pitchFamily="34" charset="0"/>
                <a:cs typeface="Calibri" panose="020F0502020204030204" pitchFamily="34" charset="0"/>
              </a:rPr>
              <a:t>ː l s ] </a:t>
            </a:r>
            <a:r>
              <a:rPr lang="en-US" dirty="0" smtClean="0"/>
              <a:t>and </a:t>
            </a:r>
            <a:r>
              <a:rPr lang="en-US" b="1" dirty="0" smtClean="0"/>
              <a:t>[ f ɒ l s ] </a:t>
            </a:r>
            <a:r>
              <a:rPr lang="en-US" dirty="0" smtClean="0"/>
              <a:t>; </a:t>
            </a:r>
          </a:p>
          <a:p>
            <a:pPr marL="0" indent="0">
              <a:buNone/>
            </a:pPr>
            <a:r>
              <a:rPr lang="en-US" dirty="0" smtClean="0"/>
              <a:t>and for </a:t>
            </a:r>
            <a:r>
              <a:rPr lang="en-US" b="1" i="1" dirty="0" smtClean="0"/>
              <a:t>fault</a:t>
            </a:r>
            <a:r>
              <a:rPr lang="en-US" dirty="0" smtClean="0"/>
              <a:t>, both </a:t>
            </a:r>
            <a:r>
              <a:rPr lang="en-US" b="1" dirty="0" smtClean="0"/>
              <a:t>[ f ɔ</a:t>
            </a:r>
            <a:r>
              <a:rPr lang="en-US" b="1" dirty="0" smtClean="0">
                <a:latin typeface="Calibri" panose="020F0502020204030204" pitchFamily="34" charset="0"/>
                <a:cs typeface="Calibri" panose="020F0502020204030204" pitchFamily="34" charset="0"/>
              </a:rPr>
              <a:t>ː </a:t>
            </a:r>
            <a:r>
              <a:rPr lang="en-US" b="1" dirty="0" smtClean="0"/>
              <a:t>l t ] </a:t>
            </a:r>
            <a:r>
              <a:rPr lang="en-US" dirty="0" smtClean="0"/>
              <a:t>and </a:t>
            </a:r>
            <a:r>
              <a:rPr lang="en-US" b="1" dirty="0" smtClean="0"/>
              <a:t>[ f ɒ l t ].</a:t>
            </a:r>
          </a:p>
          <a:p>
            <a:pPr marL="0" indent="0">
              <a:buNone/>
            </a:pPr>
            <a:r>
              <a:rPr lang="en-US" dirty="0" smtClean="0"/>
              <a:t>Transcribe these words in both pronunciations</a:t>
            </a:r>
          </a:p>
          <a:p>
            <a:pPr marL="0" indent="0" algn="ctr">
              <a:buNone/>
            </a:pPr>
            <a:r>
              <a:rPr lang="en-US" b="1" dirty="0" smtClean="0"/>
              <a:t>halt, salt, vault, Walt, waltz, Austin</a:t>
            </a:r>
          </a:p>
          <a:p>
            <a:pPr marL="0" indent="0">
              <a:buNone/>
            </a:pPr>
            <a:r>
              <a:rPr lang="en-US" dirty="0" smtClean="0"/>
              <a:t>Take time to transcribe</a:t>
            </a:r>
          </a:p>
          <a:p>
            <a:pPr marL="0" indent="0" algn="ctr">
              <a:buNone/>
            </a:pPr>
            <a:r>
              <a:rPr lang="en-US" b="1" dirty="0" smtClean="0"/>
              <a:t>morbid, uproar, caustic</a:t>
            </a:r>
          </a:p>
        </p:txBody>
      </p:sp>
      <p:pic>
        <p:nvPicPr>
          <p:cNvPr id="4" name="1.1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486378" y="3544094"/>
            <a:ext cx="609600" cy="609600"/>
          </a:xfrm>
          <a:prstGeom prst="rect">
            <a:avLst/>
          </a:prstGeom>
        </p:spPr>
      </p:pic>
      <p:pic>
        <p:nvPicPr>
          <p:cNvPr id="5" name="1.12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486378" y="4677428"/>
            <a:ext cx="609600" cy="609600"/>
          </a:xfrm>
          <a:prstGeom prst="rect">
            <a:avLst/>
          </a:prstGeom>
        </p:spPr>
      </p:pic>
      <p:pic>
        <p:nvPicPr>
          <p:cNvPr id="6" name="1.122">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9599113" y="5872163"/>
            <a:ext cx="609600" cy="609600"/>
          </a:xfrm>
          <a:prstGeom prst="rect">
            <a:avLst/>
          </a:prstGeom>
        </p:spPr>
      </p:pic>
    </p:spTree>
    <p:extLst>
      <p:ext uri="{BB962C8B-B14F-4D97-AF65-F5344CB8AC3E}">
        <p14:creationId xmlns:p14="http://schemas.microsoft.com/office/powerpoint/2010/main" val="170245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6350"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3420"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31729" y="1622226"/>
            <a:ext cx="6579716" cy="5235774"/>
          </a:xfrm>
          <a:prstGeom prst="rect">
            <a:avLst/>
          </a:prstGeom>
        </p:spPr>
      </p:pic>
      <p:sp>
        <p:nvSpPr>
          <p:cNvPr id="2" name="Title 1"/>
          <p:cNvSpPr>
            <a:spLocks noGrp="1"/>
          </p:cNvSpPr>
          <p:nvPr>
            <p:ph type="title"/>
          </p:nvPr>
        </p:nvSpPr>
        <p:spPr/>
        <p:txBody>
          <a:bodyPr>
            <a:normAutofit/>
          </a:bodyPr>
          <a:lstStyle/>
          <a:p>
            <a:r>
              <a:rPr lang="en-US" dirty="0"/>
              <a:t>[uː] as in Luke [ l uː k ] and food [ f uː d ]</a:t>
            </a:r>
            <a:endParaRPr lang="el-GR" dirty="0"/>
          </a:p>
        </p:txBody>
      </p:sp>
      <p:sp>
        <p:nvSpPr>
          <p:cNvPr id="6" name="Oval 5"/>
          <p:cNvSpPr/>
          <p:nvPr/>
        </p:nvSpPr>
        <p:spPr>
          <a:xfrm>
            <a:off x="8123624" y="2491032"/>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3" name="1.1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776592" y="212282"/>
            <a:ext cx="609600" cy="609600"/>
          </a:xfrm>
          <a:prstGeom prst="rect">
            <a:avLst/>
          </a:prstGeom>
        </p:spPr>
      </p:pic>
      <p:pic>
        <p:nvPicPr>
          <p:cNvPr id="4" name="1.12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660705" y="212282"/>
            <a:ext cx="609600" cy="609600"/>
          </a:xfrm>
          <a:prstGeom prst="rect">
            <a:avLst/>
          </a:prstGeom>
        </p:spPr>
      </p:pic>
    </p:spTree>
    <p:extLst>
      <p:ext uri="{BB962C8B-B14F-4D97-AF65-F5344CB8AC3E}">
        <p14:creationId xmlns:p14="http://schemas.microsoft.com/office/powerpoint/2010/main" val="32113894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151" fill="hold"/>
                                        <p:tgtEl>
                                          <p:spTgt spid="4"/>
                                        </p:tgtEl>
                                      </p:cBhvr>
                                    </p:cmd>
                                  </p:childTnLst>
                                </p:cTn>
                              </p:par>
                            </p:childTnLst>
                          </p:cTn>
                        </p:par>
                      </p:childTnLst>
                    </p:cTn>
                  </p:par>
                </p:childTnLst>
              </p:cTn>
              <p:nextCondLst>
                <p:cond evt="onClick" delay="0">
                  <p:tgtEl>
                    <p:spTgt spid="4"/>
                  </p:tgtEl>
                </p:cond>
              </p:nextCondLst>
            </p:seq>
            <p:audio>
              <p:cMediaNode vol="80000">
                <p:cTn id="13" fill="hold" display="0">
                  <p:stCondLst>
                    <p:cond delay="indefinite"/>
                  </p:stCondLst>
                  <p:endCondLst>
                    <p:cond evt="onStopAudio" delay="0">
                      <p:tgtEl>
                        <p:sldTgt/>
                      </p:tgtEl>
                    </p:cond>
                  </p:endCondLst>
                </p:cTn>
                <p:tgtEl>
                  <p:spTgt spid="4"/>
                </p:tgtEl>
              </p:cMediaNode>
            </p:audio>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6093"/>
            <a:ext cx="10515600" cy="5650870"/>
          </a:xfrm>
        </p:spPr>
        <p:txBody>
          <a:bodyPr>
            <a:normAutofit fontScale="70000" lnSpcReduction="20000"/>
          </a:bodyPr>
          <a:lstStyle/>
          <a:p>
            <a:pPr marL="0" indent="0" algn="ctr">
              <a:buNone/>
            </a:pPr>
            <a:r>
              <a:rPr lang="en-US" dirty="0" smtClean="0"/>
              <a:t>boot, hoot, moon, noon, soon, spoon, school, drool, cool</a:t>
            </a:r>
          </a:p>
          <a:p>
            <a:pPr marL="0" indent="0" algn="ctr">
              <a:buNone/>
            </a:pPr>
            <a:endParaRPr lang="en-US" dirty="0" smtClean="0"/>
          </a:p>
          <a:p>
            <a:pPr marL="0" indent="0" algn="ctr">
              <a:buNone/>
            </a:pPr>
            <a:r>
              <a:rPr lang="en-US" dirty="0" smtClean="0"/>
              <a:t>tomb, womb, combe </a:t>
            </a:r>
          </a:p>
          <a:p>
            <a:pPr marL="0" indent="0">
              <a:buNone/>
            </a:pPr>
            <a:endParaRPr lang="en-US" dirty="0" smtClean="0"/>
          </a:p>
          <a:p>
            <a:pPr marL="0" indent="0">
              <a:buNone/>
            </a:pPr>
            <a:r>
              <a:rPr lang="en-US" dirty="0" smtClean="0"/>
              <a:t>and with &lt;</a:t>
            </a:r>
            <a:r>
              <a:rPr lang="en-US" dirty="0" err="1" smtClean="0"/>
              <a:t>ue</a:t>
            </a:r>
            <a:r>
              <a:rPr lang="en-US" dirty="0" smtClean="0"/>
              <a:t>&gt; true, clue, glue </a:t>
            </a:r>
          </a:p>
          <a:p>
            <a:pPr marL="0" indent="0">
              <a:buNone/>
            </a:pPr>
            <a:endParaRPr lang="en-US" dirty="0" smtClean="0"/>
          </a:p>
          <a:p>
            <a:pPr marL="0" indent="0">
              <a:buNone/>
            </a:pPr>
            <a:r>
              <a:rPr lang="en-US" dirty="0" smtClean="0"/>
              <a:t>and with &lt;</a:t>
            </a:r>
            <a:r>
              <a:rPr lang="en-US" dirty="0" err="1" smtClean="0"/>
              <a:t>ew</a:t>
            </a:r>
            <a:r>
              <a:rPr lang="en-US" dirty="0" smtClean="0"/>
              <a:t>&gt; brew, grew, crew </a:t>
            </a:r>
          </a:p>
          <a:p>
            <a:pPr marL="0" indent="0">
              <a:buNone/>
            </a:pPr>
            <a:endParaRPr lang="en-US" dirty="0" smtClean="0"/>
          </a:p>
          <a:p>
            <a:pPr marL="0" indent="0">
              <a:buNone/>
            </a:pPr>
            <a:r>
              <a:rPr lang="en-US" dirty="0" smtClean="0"/>
              <a:t>and with &lt;</a:t>
            </a:r>
            <a:r>
              <a:rPr lang="en-US" dirty="0" err="1" smtClean="0"/>
              <a:t>ou</a:t>
            </a:r>
            <a:r>
              <a:rPr lang="en-US" dirty="0" smtClean="0"/>
              <a:t>&gt; coup, soup, ghoul </a:t>
            </a:r>
          </a:p>
          <a:p>
            <a:pPr marL="0" indent="0">
              <a:buNone/>
            </a:pPr>
            <a:endParaRPr lang="en-US" dirty="0" smtClean="0"/>
          </a:p>
          <a:p>
            <a:pPr marL="0" indent="0">
              <a:buNone/>
            </a:pPr>
            <a:r>
              <a:rPr lang="en-US" dirty="0" smtClean="0"/>
              <a:t>and the homophones</a:t>
            </a:r>
          </a:p>
          <a:p>
            <a:pPr marL="0" indent="0" algn="ctr">
              <a:buNone/>
            </a:pPr>
            <a:r>
              <a:rPr lang="en-US" dirty="0" smtClean="0"/>
              <a:t>loot / lute </a:t>
            </a:r>
          </a:p>
          <a:p>
            <a:pPr marL="0" indent="0" algn="ctr">
              <a:buNone/>
            </a:pPr>
            <a:r>
              <a:rPr lang="en-US" dirty="0" smtClean="0"/>
              <a:t>blue / blew </a:t>
            </a:r>
          </a:p>
          <a:p>
            <a:pPr marL="0" indent="0" algn="ctr">
              <a:buNone/>
            </a:pPr>
            <a:r>
              <a:rPr lang="en-US" dirty="0" smtClean="0"/>
              <a:t>flu / </a:t>
            </a:r>
            <a:r>
              <a:rPr lang="en-US" dirty="0" err="1" smtClean="0"/>
              <a:t>fl</a:t>
            </a:r>
            <a:r>
              <a:rPr lang="en-US" dirty="0" smtClean="0"/>
              <a:t> </a:t>
            </a:r>
            <a:r>
              <a:rPr lang="en-US" dirty="0" err="1" smtClean="0"/>
              <a:t>ue</a:t>
            </a:r>
            <a:r>
              <a:rPr lang="en-US" dirty="0" smtClean="0"/>
              <a:t> / flew </a:t>
            </a:r>
          </a:p>
          <a:p>
            <a:pPr marL="0" indent="0" algn="ctr">
              <a:buNone/>
            </a:pPr>
            <a:r>
              <a:rPr lang="en-US" dirty="0" smtClean="0"/>
              <a:t>to / too / two </a:t>
            </a:r>
          </a:p>
          <a:p>
            <a:pPr marL="0" indent="0" algn="ctr">
              <a:buNone/>
            </a:pPr>
            <a:r>
              <a:rPr lang="en-US" dirty="0" smtClean="0"/>
              <a:t>and the names</a:t>
            </a:r>
          </a:p>
          <a:p>
            <a:pPr marL="0" indent="0" algn="ctr">
              <a:buNone/>
            </a:pPr>
            <a:r>
              <a:rPr lang="en-US" dirty="0" smtClean="0"/>
              <a:t>Sue, </a:t>
            </a:r>
            <a:r>
              <a:rPr lang="en-US" dirty="0" err="1" smtClean="0"/>
              <a:t>Trude</a:t>
            </a:r>
            <a:r>
              <a:rPr lang="en-US" dirty="0" smtClean="0"/>
              <a:t>, Andrew</a:t>
            </a:r>
            <a:endParaRPr lang="el-GR" dirty="0"/>
          </a:p>
        </p:txBody>
      </p:sp>
      <p:pic>
        <p:nvPicPr>
          <p:cNvPr id="4" name="1.12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0438356" y="406052"/>
            <a:ext cx="609600" cy="609600"/>
          </a:xfrm>
          <a:prstGeom prst="rect">
            <a:avLst/>
          </a:prstGeom>
        </p:spPr>
      </p:pic>
      <p:pic>
        <p:nvPicPr>
          <p:cNvPr id="5" name="1.12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4"/>
          <a:stretch>
            <a:fillRect/>
          </a:stretch>
        </p:blipFill>
        <p:spPr>
          <a:xfrm>
            <a:off x="8158620" y="1132561"/>
            <a:ext cx="609600" cy="609600"/>
          </a:xfrm>
          <a:prstGeom prst="rect">
            <a:avLst/>
          </a:prstGeom>
        </p:spPr>
      </p:pic>
      <p:pic>
        <p:nvPicPr>
          <p:cNvPr id="6" name="1.027">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4"/>
          <a:stretch>
            <a:fillRect/>
          </a:stretch>
        </p:blipFill>
        <p:spPr>
          <a:xfrm>
            <a:off x="4167516" y="1616901"/>
            <a:ext cx="609600" cy="609600"/>
          </a:xfrm>
          <a:prstGeom prst="rect">
            <a:avLst/>
          </a:prstGeom>
        </p:spPr>
      </p:pic>
      <p:pic>
        <p:nvPicPr>
          <p:cNvPr id="7" name="1.128">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4"/>
          <a:stretch>
            <a:fillRect/>
          </a:stretch>
        </p:blipFill>
        <p:spPr>
          <a:xfrm>
            <a:off x="4604361" y="2226501"/>
            <a:ext cx="609600" cy="609600"/>
          </a:xfrm>
          <a:prstGeom prst="rect">
            <a:avLst/>
          </a:prstGeom>
        </p:spPr>
      </p:pic>
      <p:pic>
        <p:nvPicPr>
          <p:cNvPr id="8" name="1.129">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4"/>
          <a:stretch>
            <a:fillRect/>
          </a:stretch>
        </p:blipFill>
        <p:spPr>
          <a:xfrm>
            <a:off x="4604361" y="2836101"/>
            <a:ext cx="609600" cy="609600"/>
          </a:xfrm>
          <a:prstGeom prst="rect">
            <a:avLst/>
          </a:prstGeom>
        </p:spPr>
      </p:pic>
      <p:pic>
        <p:nvPicPr>
          <p:cNvPr id="9" name="1.130">
            <a:hlinkClick r:id="" action="ppaction://media"/>
          </p:cNvPr>
          <p:cNvPicPr>
            <a:picLocks noChangeAspect="1"/>
          </p:cNvPicPr>
          <p:nvPr>
            <a:audioFile r:link="rId12"/>
            <p:extLst>
              <p:ext uri="{DAA4B4D4-6D71-4841-9C94-3DE7FCFB9230}">
                <p14:media xmlns:p14="http://schemas.microsoft.com/office/powerpoint/2010/main" r:embed="rId11"/>
              </p:ext>
            </p:extLst>
          </p:nvPr>
        </p:nvPicPr>
        <p:blipFill>
          <a:blip r:embed="rId14"/>
          <a:stretch>
            <a:fillRect/>
          </a:stretch>
        </p:blipFill>
        <p:spPr>
          <a:xfrm>
            <a:off x="3994761" y="3592132"/>
            <a:ext cx="609600" cy="609600"/>
          </a:xfrm>
          <a:prstGeom prst="rect">
            <a:avLst/>
          </a:prstGeom>
        </p:spPr>
      </p:pic>
    </p:spTree>
    <p:extLst>
      <p:ext uri="{BB962C8B-B14F-4D97-AF65-F5344CB8AC3E}">
        <p14:creationId xmlns:p14="http://schemas.microsoft.com/office/powerpoint/2010/main" val="19140630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7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9101"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2113"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seq concurrent="1" nextAc="seek">
              <p:cTn id="20" restart="whenNotActive" fill="hold" evtFilter="cancelBubble" nodeType="interactiveSeq">
                <p:stCondLst>
                  <p:cond evt="onClick" delay="0">
                    <p:tgtEl>
                      <p:spTgt spid="7"/>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7925" fill="hold"/>
                                        <p:tgtEl>
                                          <p:spTgt spid="7"/>
                                        </p:tgtEl>
                                      </p:cBhvr>
                                    </p:cmd>
                                  </p:childTnLst>
                                </p:cTn>
                              </p:par>
                            </p:childTnLst>
                          </p:cTn>
                        </p:par>
                      </p:childTnLst>
                    </p:cTn>
                  </p:par>
                </p:childTnLst>
              </p:cTn>
              <p:nextCondLst>
                <p:cond evt="onClick" delay="0">
                  <p:tgtEl>
                    <p:spTgt spid="7"/>
                  </p:tgtEl>
                </p:cond>
              </p:nextCondLst>
            </p:seq>
            <p:audio>
              <p:cMediaNode vol="80000">
                <p:cTn id="25" fill="hold" display="0">
                  <p:stCondLst>
                    <p:cond delay="indefinite"/>
                  </p:stCondLst>
                  <p:endCondLst>
                    <p:cond evt="onStopAudio" delay="0">
                      <p:tgtEl>
                        <p:sldTgt/>
                      </p:tgtEl>
                    </p:cond>
                  </p:endCondLst>
                </p:cTn>
                <p:tgtEl>
                  <p:spTgt spid="7"/>
                </p:tgtEl>
              </p:cMediaNode>
            </p:audio>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7712" fill="hold"/>
                                        <p:tgtEl>
                                          <p:spTgt spid="8"/>
                                        </p:tgtEl>
                                      </p:cBhvr>
                                    </p:cmd>
                                  </p:childTnLst>
                                </p:cTn>
                              </p:par>
                            </p:childTnLst>
                          </p:cTn>
                        </p:par>
                      </p:childTnLst>
                    </p:cTn>
                  </p:par>
                </p:childTnLst>
              </p:cTn>
              <p:nextCondLst>
                <p:cond evt="onClick" delay="0">
                  <p:tgtEl>
                    <p:spTgt spid="8"/>
                  </p:tgtEl>
                </p:cond>
              </p:nextCondLst>
            </p:seq>
            <p:audio>
              <p:cMediaNode vol="80000">
                <p:cTn id="31" fill="hold" display="0">
                  <p:stCondLst>
                    <p:cond delay="indefinite"/>
                  </p:stCondLst>
                  <p:endCondLst>
                    <p:cond evt="onStopAudio" delay="0">
                      <p:tgtEl>
                        <p:sldTgt/>
                      </p:tgtEl>
                    </p:cond>
                  </p:endCondLst>
                </p:cTn>
                <p:tgtEl>
                  <p:spTgt spid="8"/>
                </p:tgtEl>
              </p:cMediaNode>
            </p:audio>
            <p:seq concurrent="1" nextAc="seek">
              <p:cTn id="32" restart="whenNotActive" fill="hold" evtFilter="cancelBubble" nodeType="interactiveSeq">
                <p:stCondLst>
                  <p:cond evt="onClick" delay="0">
                    <p:tgtEl>
                      <p:spTgt spid="9"/>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13402" fill="hold"/>
                                        <p:tgtEl>
                                          <p:spTgt spid="9"/>
                                        </p:tgtEl>
                                      </p:cBhvr>
                                    </p:cmd>
                                  </p:childTnLst>
                                </p:cTn>
                              </p:par>
                            </p:childTnLst>
                          </p:cTn>
                        </p:par>
                      </p:childTnLst>
                    </p:cTn>
                  </p:par>
                </p:childTnLst>
              </p:cTn>
              <p:nextCondLst>
                <p:cond evt="onClick" delay="0">
                  <p:tgtEl>
                    <p:spTgt spid="9"/>
                  </p:tgtEl>
                </p:cond>
              </p:nextCondLst>
            </p:seq>
            <p:audio>
              <p:cMediaNode vol="80000">
                <p:cTn id="37" fill="hold" display="0">
                  <p:stCondLst>
                    <p:cond delay="indefinite"/>
                  </p:stCondLst>
                  <p:endCondLst>
                    <p:cond evt="onStopAudio" delay="0">
                      <p:tgtEl>
                        <p:sldTgt/>
                      </p:tgtEl>
                    </p:cond>
                  </p:endCondLst>
                </p:cTn>
                <p:tgtEl>
                  <p:spTgt spid="9"/>
                </p:tgtEl>
              </p:cMediaNode>
            </p:audio>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lstStyle/>
          <a:p>
            <a:pPr marL="0" indent="0">
              <a:buNone/>
            </a:pPr>
            <a:r>
              <a:rPr lang="en-US" dirty="0" smtClean="0"/>
              <a:t>There are very few pairs of words in English that contrast [u</a:t>
            </a:r>
            <a:r>
              <a:rPr lang="en-US" dirty="0" smtClean="0">
                <a:latin typeface="Calibri" panose="020F0502020204030204" pitchFamily="34" charset="0"/>
                <a:cs typeface="Calibri" panose="020F0502020204030204" pitchFamily="34" charset="0"/>
              </a:rPr>
              <a:t>ː] </a:t>
            </a:r>
            <a:r>
              <a:rPr lang="en-US" dirty="0" smtClean="0"/>
              <a:t>with [</a:t>
            </a:r>
            <a:r>
              <a:rPr lang="en-US" dirty="0" smtClean="0">
                <a:latin typeface="Calibri" panose="020F0502020204030204" pitchFamily="34" charset="0"/>
                <a:cs typeface="Calibri" panose="020F0502020204030204" pitchFamily="34" charset="0"/>
              </a:rPr>
              <a:t>ʊ</a:t>
            </a:r>
            <a:r>
              <a:rPr lang="en-US" dirty="0" smtClean="0"/>
              <a:t>].</a:t>
            </a:r>
          </a:p>
          <a:p>
            <a:pPr marL="0" indent="0">
              <a:buNone/>
            </a:pPr>
            <a:endParaRPr lang="en-US" dirty="0" smtClean="0"/>
          </a:p>
          <a:p>
            <a:pPr marL="0" indent="0">
              <a:buNone/>
            </a:pPr>
            <a:r>
              <a:rPr lang="en-US" dirty="0" smtClean="0"/>
              <a:t>Compare these and transcribe</a:t>
            </a:r>
          </a:p>
          <a:p>
            <a:pPr marL="0" indent="0" algn="ctr">
              <a:buNone/>
            </a:pPr>
            <a:r>
              <a:rPr lang="en-US" dirty="0" smtClean="0"/>
              <a:t>pool pull </a:t>
            </a:r>
          </a:p>
          <a:p>
            <a:pPr marL="0" indent="0" algn="ctr">
              <a:buNone/>
            </a:pPr>
            <a:r>
              <a:rPr lang="en-US" dirty="0" smtClean="0"/>
              <a:t>fool full </a:t>
            </a:r>
          </a:p>
          <a:p>
            <a:pPr marL="0" indent="0" algn="ctr">
              <a:buNone/>
            </a:pPr>
            <a:r>
              <a:rPr lang="en-US" dirty="0" smtClean="0"/>
              <a:t>suit soot </a:t>
            </a:r>
          </a:p>
          <a:p>
            <a:pPr marL="0" indent="0" algn="ctr">
              <a:buNone/>
            </a:pPr>
            <a:r>
              <a:rPr lang="en-US" dirty="0" smtClean="0"/>
              <a:t>cooed could </a:t>
            </a:r>
          </a:p>
          <a:p>
            <a:pPr marL="0" indent="0" algn="ctr">
              <a:buNone/>
            </a:pPr>
            <a:r>
              <a:rPr lang="en-US" dirty="0" smtClean="0"/>
              <a:t>wooed would</a:t>
            </a:r>
          </a:p>
          <a:p>
            <a:pPr marL="0" indent="0">
              <a:buNone/>
            </a:pPr>
            <a:endParaRPr lang="el-GR" dirty="0"/>
          </a:p>
        </p:txBody>
      </p:sp>
      <p:pic>
        <p:nvPicPr>
          <p:cNvPr id="4" name="1.13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2823576"/>
            <a:ext cx="609600" cy="609600"/>
          </a:xfrm>
          <a:prstGeom prst="rect">
            <a:avLst/>
          </a:prstGeom>
        </p:spPr>
      </p:pic>
    </p:spTree>
    <p:extLst>
      <p:ext uri="{BB962C8B-B14F-4D97-AF65-F5344CB8AC3E}">
        <p14:creationId xmlns:p14="http://schemas.microsoft.com/office/powerpoint/2010/main" val="8475193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9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1729" y="1622226"/>
            <a:ext cx="6579716" cy="5235774"/>
          </a:xfrm>
          <a:prstGeom prst="rect">
            <a:avLst/>
          </a:prstGeom>
        </p:spPr>
      </p:pic>
      <p:sp>
        <p:nvSpPr>
          <p:cNvPr id="2" name="Title 1"/>
          <p:cNvSpPr>
            <a:spLocks noGrp="1"/>
          </p:cNvSpPr>
          <p:nvPr>
            <p:ph type="title"/>
          </p:nvPr>
        </p:nvSpPr>
        <p:spPr/>
        <p:txBody>
          <a:bodyPr>
            <a:normAutofit/>
          </a:bodyPr>
          <a:lstStyle/>
          <a:p>
            <a:r>
              <a:rPr lang="en-US" dirty="0" smtClean="0"/>
              <a:t>[</a:t>
            </a:r>
            <a:r>
              <a:rPr lang="en-US" dirty="0" smtClean="0">
                <a:latin typeface="Times New Roman" panose="02020603050405020304" pitchFamily="18" charset="0"/>
                <a:cs typeface="Times New Roman" panose="02020603050405020304" pitchFamily="18" charset="0"/>
              </a:rPr>
              <a:t>ɜ</a:t>
            </a:r>
            <a:r>
              <a:rPr lang="en-US" dirty="0" smtClean="0"/>
              <a:t>ː</a:t>
            </a:r>
            <a:r>
              <a:rPr lang="en-US" dirty="0"/>
              <a:t>] as in </a:t>
            </a:r>
            <a:r>
              <a:rPr lang="en-US" dirty="0" smtClean="0"/>
              <a:t>burn </a:t>
            </a:r>
            <a:r>
              <a:rPr lang="en-US" dirty="0"/>
              <a:t>[ </a:t>
            </a:r>
            <a:r>
              <a:rPr lang="en-US" dirty="0" smtClean="0"/>
              <a:t>b </a:t>
            </a:r>
            <a:r>
              <a:rPr lang="en-US" dirty="0" smtClean="0">
                <a:latin typeface="Times New Roman" panose="02020603050405020304" pitchFamily="18" charset="0"/>
                <a:cs typeface="Times New Roman" panose="02020603050405020304" pitchFamily="18" charset="0"/>
              </a:rPr>
              <a:t>ɜ</a:t>
            </a:r>
            <a:r>
              <a:rPr lang="en-US" dirty="0" smtClean="0"/>
              <a:t>ː n ]</a:t>
            </a:r>
            <a:endParaRPr lang="el-GR" dirty="0"/>
          </a:p>
        </p:txBody>
      </p:sp>
      <p:sp>
        <p:nvSpPr>
          <p:cNvPr id="6" name="Oval 5"/>
          <p:cNvSpPr/>
          <p:nvPr/>
        </p:nvSpPr>
        <p:spPr>
          <a:xfrm>
            <a:off x="6096000" y="4545300"/>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pic>
        <p:nvPicPr>
          <p:cNvPr id="7" name="1.13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555287" y="723106"/>
            <a:ext cx="609600" cy="609600"/>
          </a:xfrm>
          <a:prstGeom prst="rect">
            <a:avLst/>
          </a:prstGeom>
        </p:spPr>
      </p:pic>
    </p:spTree>
    <p:extLst>
      <p:ext uri="{BB962C8B-B14F-4D97-AF65-F5344CB8AC3E}">
        <p14:creationId xmlns:p14="http://schemas.microsoft.com/office/powerpoint/2010/main" val="23896114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56822"/>
            <a:ext cx="10515600" cy="6201177"/>
          </a:xfrm>
        </p:spPr>
        <p:txBody>
          <a:bodyPr>
            <a:normAutofit/>
          </a:bodyPr>
          <a:lstStyle/>
          <a:p>
            <a:pPr marL="0" indent="0" algn="ctr">
              <a:buNone/>
            </a:pPr>
            <a:r>
              <a:rPr lang="en-US" dirty="0" smtClean="0"/>
              <a:t>nurse, curt, spurt, turn, spurn, burst</a:t>
            </a:r>
          </a:p>
          <a:p>
            <a:pPr marL="0" indent="0" algn="ctr">
              <a:buNone/>
            </a:pPr>
            <a:endParaRPr lang="en-US" dirty="0" smtClean="0"/>
          </a:p>
          <a:p>
            <a:pPr marL="0" indent="0">
              <a:buNone/>
            </a:pPr>
            <a:r>
              <a:rPr lang="en-US" dirty="0" smtClean="0"/>
              <a:t>And now transcribe these words</a:t>
            </a:r>
          </a:p>
          <a:p>
            <a:pPr marL="0" indent="0" algn="ctr">
              <a:buNone/>
            </a:pPr>
            <a:r>
              <a:rPr lang="en-US" dirty="0" smtClean="0"/>
              <a:t>with </a:t>
            </a:r>
            <a:r>
              <a:rPr lang="en-US" b="1" dirty="0" smtClean="0"/>
              <a:t>&lt;</a:t>
            </a:r>
            <a:r>
              <a:rPr lang="en-US" b="1" dirty="0" err="1" smtClean="0"/>
              <a:t>ir</a:t>
            </a:r>
            <a:r>
              <a:rPr lang="en-US" b="1" dirty="0" smtClean="0"/>
              <a:t>&gt; </a:t>
            </a:r>
            <a:r>
              <a:rPr lang="en-US" dirty="0" smtClean="0"/>
              <a:t>dirt, first, firm, squirm, squirt, quirk</a:t>
            </a:r>
          </a:p>
          <a:p>
            <a:pPr marL="0" indent="0" algn="ctr">
              <a:buNone/>
            </a:pPr>
            <a:endParaRPr lang="en-US" dirty="0" smtClean="0"/>
          </a:p>
          <a:p>
            <a:pPr marL="0" indent="0" algn="ctr">
              <a:buNone/>
            </a:pPr>
            <a:r>
              <a:rPr lang="en-US" dirty="0" smtClean="0"/>
              <a:t>with </a:t>
            </a:r>
            <a:r>
              <a:rPr lang="en-US" b="1" dirty="0" smtClean="0"/>
              <a:t>&lt;</a:t>
            </a:r>
            <a:r>
              <a:rPr lang="en-US" b="1" dirty="0" err="1" smtClean="0"/>
              <a:t>er</a:t>
            </a:r>
            <a:r>
              <a:rPr lang="en-US" b="1" dirty="0" smtClean="0"/>
              <a:t>&gt;: </a:t>
            </a:r>
            <a:r>
              <a:rPr lang="en-US" dirty="0" smtClean="0"/>
              <a:t>verse, pert </a:t>
            </a:r>
          </a:p>
          <a:p>
            <a:pPr marL="0" indent="0" algn="ctr">
              <a:buNone/>
            </a:pPr>
            <a:endParaRPr lang="en-US" dirty="0" smtClean="0"/>
          </a:p>
          <a:p>
            <a:pPr marL="0" indent="0" algn="ctr">
              <a:buNone/>
            </a:pPr>
            <a:r>
              <a:rPr lang="en-US" dirty="0" smtClean="0"/>
              <a:t>with </a:t>
            </a:r>
            <a:r>
              <a:rPr lang="en-US" b="1" dirty="0" smtClean="0"/>
              <a:t>&lt;ear&gt;: </a:t>
            </a:r>
            <a:r>
              <a:rPr lang="en-US" dirty="0" smtClean="0"/>
              <a:t>learn, pearl </a:t>
            </a:r>
          </a:p>
          <a:p>
            <a:pPr marL="0" indent="0" algn="ctr">
              <a:buNone/>
            </a:pPr>
            <a:endParaRPr lang="en-US" dirty="0" smtClean="0"/>
          </a:p>
          <a:p>
            <a:pPr marL="0" indent="0" algn="ctr">
              <a:buNone/>
            </a:pPr>
            <a:r>
              <a:rPr lang="en-US" dirty="0" smtClean="0"/>
              <a:t>with </a:t>
            </a:r>
            <a:r>
              <a:rPr lang="en-US" b="1" dirty="0" smtClean="0"/>
              <a:t>&lt;</a:t>
            </a:r>
            <a:r>
              <a:rPr lang="en-US" b="1" dirty="0" err="1" smtClean="0"/>
              <a:t>wor</a:t>
            </a:r>
            <a:r>
              <a:rPr lang="en-US" b="1" dirty="0" smtClean="0"/>
              <a:t>&gt;: </a:t>
            </a:r>
            <a:r>
              <a:rPr lang="en-US" dirty="0" smtClean="0"/>
              <a:t>word, work, worm, world, worse</a:t>
            </a:r>
          </a:p>
          <a:p>
            <a:pPr marL="0" indent="0">
              <a:buNone/>
            </a:pPr>
            <a:endParaRPr lang="en-US" dirty="0" smtClean="0"/>
          </a:p>
          <a:p>
            <a:pPr marL="0" indent="0">
              <a:buNone/>
            </a:pPr>
            <a:endParaRPr lang="en-US" dirty="0" smtClean="0"/>
          </a:p>
          <a:p>
            <a:pPr marL="0" indent="0">
              <a:buNone/>
            </a:pPr>
            <a:endParaRPr lang="el-GR" dirty="0"/>
          </a:p>
        </p:txBody>
      </p:sp>
      <p:pic>
        <p:nvPicPr>
          <p:cNvPr id="4" name="1.13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9809409" y="656822"/>
            <a:ext cx="609600" cy="609600"/>
          </a:xfrm>
          <a:prstGeom prst="rect">
            <a:avLst/>
          </a:prstGeom>
        </p:spPr>
      </p:pic>
      <p:pic>
        <p:nvPicPr>
          <p:cNvPr id="11" name="1.13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9869510" y="2184043"/>
            <a:ext cx="609600" cy="609600"/>
          </a:xfrm>
          <a:prstGeom prst="rect">
            <a:avLst/>
          </a:prstGeom>
        </p:spPr>
      </p:pic>
      <p:pic>
        <p:nvPicPr>
          <p:cNvPr id="12" name="1.137">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9809409" y="3252989"/>
            <a:ext cx="609600" cy="609600"/>
          </a:xfrm>
          <a:prstGeom prst="rect">
            <a:avLst/>
          </a:prstGeom>
        </p:spPr>
      </p:pic>
      <p:pic>
        <p:nvPicPr>
          <p:cNvPr id="13" name="1.138">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9809409" y="4216221"/>
            <a:ext cx="609600" cy="609600"/>
          </a:xfrm>
          <a:prstGeom prst="rect">
            <a:avLst/>
          </a:prstGeom>
        </p:spPr>
      </p:pic>
      <p:pic>
        <p:nvPicPr>
          <p:cNvPr id="14" name="1.139">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9809409" y="5326487"/>
            <a:ext cx="609600" cy="609600"/>
          </a:xfrm>
          <a:prstGeom prst="rect">
            <a:avLst/>
          </a:prstGeom>
        </p:spPr>
      </p:pic>
    </p:spTree>
    <p:extLst>
      <p:ext uri="{BB962C8B-B14F-4D97-AF65-F5344CB8AC3E}">
        <p14:creationId xmlns:p14="http://schemas.microsoft.com/office/powerpoint/2010/main" val="20297335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32" fill="hold"/>
                                        <p:tgtEl>
                                          <p:spTgt spid="4"/>
                                        </p:tgtEl>
                                      </p:cBhvr>
                                    </p:cmd>
                                  </p:childTnLst>
                                </p:cTn>
                              </p:par>
                            </p:childTnLst>
                          </p:cTn>
                        </p:par>
                      </p:childTnLst>
                    </p:cTn>
                  </p:par>
                </p:childTnLst>
              </p:cTn>
              <p:nextCondLst>
                <p:cond evt="onClick" delay="0">
                  <p:tgtEl>
                    <p:spTgt spid="4"/>
                  </p:tgtEl>
                </p:cond>
              </p:nextCondLst>
            </p:seq>
            <p:audio>
              <p:cMediaNode vol="9697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3009" fill="hold"/>
                                        <p:tgtEl>
                                          <p:spTgt spid="11"/>
                                        </p:tgtEl>
                                      </p:cBhvr>
                                    </p:cmd>
                                  </p:childTnLst>
                                </p:cTn>
                              </p:par>
                            </p:childTnLst>
                          </p:cTn>
                        </p:par>
                      </p:childTnLst>
                    </p:cTn>
                  </p:par>
                </p:childTnLst>
              </p:cTn>
              <p:nextCondLst>
                <p:cond evt="onClick" delay="0">
                  <p:tgtEl>
                    <p:spTgt spid="11"/>
                  </p:tgtEl>
                </p:cond>
              </p:nextCondLst>
            </p:seq>
            <p:audio>
              <p:cMediaNode vol="80000">
                <p:cTn id="13" fill="hold" display="0">
                  <p:stCondLst>
                    <p:cond delay="indefinite"/>
                  </p:stCondLst>
                  <p:endCondLst>
                    <p:cond evt="onStopAudio" delay="0">
                      <p:tgtEl>
                        <p:sldTgt/>
                      </p:tgtEl>
                    </p:cond>
                  </p:endCondLst>
                </p:cTn>
                <p:tgtEl>
                  <p:spTgt spid="11"/>
                </p:tgtEl>
              </p:cMediaNode>
            </p:audio>
            <p:seq concurrent="1" nextAc="seek">
              <p:cTn id="14" restart="whenNotActive" fill="hold" evtFilter="cancelBubble" nodeType="interactiveSeq">
                <p:stCondLst>
                  <p:cond evt="onClick" delay="0">
                    <p:tgtEl>
                      <p:spTgt spid="12"/>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261" fill="hold"/>
                                        <p:tgtEl>
                                          <p:spTgt spid="12"/>
                                        </p:tgtEl>
                                      </p:cBhvr>
                                    </p:cmd>
                                  </p:childTnLst>
                                </p:cTn>
                              </p:par>
                            </p:childTnLst>
                          </p:cTn>
                        </p:par>
                      </p:childTnLst>
                    </p:cTn>
                  </p:par>
                </p:childTnLst>
              </p:cTn>
              <p:nextCondLst>
                <p:cond evt="onClick" delay="0">
                  <p:tgtEl>
                    <p:spTgt spid="12"/>
                  </p:tgtEl>
                </p:cond>
              </p:nextCondLst>
            </p:seq>
            <p:audio>
              <p:cMediaNode vol="80000">
                <p:cTn id="19" fill="hold" display="0">
                  <p:stCondLst>
                    <p:cond delay="indefinite"/>
                  </p:stCondLst>
                  <p:endCondLst>
                    <p:cond evt="onStopAudio" delay="0">
                      <p:tgtEl>
                        <p:sldTgt/>
                      </p:tgtEl>
                    </p:cond>
                  </p:endCondLst>
                </p:cTn>
                <p:tgtEl>
                  <p:spTgt spid="12"/>
                </p:tgtEl>
              </p:cMediaNode>
            </p:audio>
            <p:seq concurrent="1" nextAc="seek">
              <p:cTn id="20" restart="whenNotActive" fill="hold" evtFilter="cancelBubble" nodeType="interactiveSeq">
                <p:stCondLst>
                  <p:cond evt="onClick" delay="0">
                    <p:tgtEl>
                      <p:spTgt spid="13"/>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3524" fill="hold"/>
                                        <p:tgtEl>
                                          <p:spTgt spid="13"/>
                                        </p:tgtEl>
                                      </p:cBhvr>
                                    </p:cmd>
                                  </p:childTnLst>
                                </p:cTn>
                              </p:par>
                            </p:childTnLst>
                          </p:cTn>
                        </p:par>
                      </p:childTnLst>
                    </p:cTn>
                  </p:par>
                </p:childTnLst>
              </p:cTn>
              <p:nextCondLst>
                <p:cond evt="onClick" delay="0">
                  <p:tgtEl>
                    <p:spTgt spid="13"/>
                  </p:tgtEl>
                </p:cond>
              </p:nextCondLst>
            </p:seq>
            <p:audio>
              <p:cMediaNode vol="80000">
                <p:cTn id="25" fill="hold" display="0">
                  <p:stCondLst>
                    <p:cond delay="indefinite"/>
                  </p:stCondLst>
                  <p:endCondLst>
                    <p:cond evt="onStopAudio" delay="0">
                      <p:tgtEl>
                        <p:sldTgt/>
                      </p:tgtEl>
                    </p:cond>
                  </p:endCondLst>
                </p:cTn>
                <p:tgtEl>
                  <p:spTgt spid="13"/>
                </p:tgtEl>
              </p:cMediaNode>
            </p:audio>
            <p:seq concurrent="1" nextAc="seek">
              <p:cTn id="26" restart="whenNotActive" fill="hold" evtFilter="cancelBubble" nodeType="interactiveSeq">
                <p:stCondLst>
                  <p:cond evt="onClick" delay="0">
                    <p:tgtEl>
                      <p:spTgt spid="14"/>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9066" fill="hold"/>
                                        <p:tgtEl>
                                          <p:spTgt spid="14"/>
                                        </p:tgtEl>
                                      </p:cBhvr>
                                    </p:cmd>
                                  </p:childTnLst>
                                </p:cTn>
                              </p:par>
                            </p:childTnLst>
                          </p:cTn>
                        </p:par>
                      </p:childTnLst>
                    </p:cTn>
                  </p:par>
                </p:childTnLst>
              </p:cTn>
              <p:nextCondLst>
                <p:cond evt="onClick" delay="0">
                  <p:tgtEl>
                    <p:spTgt spid="14"/>
                  </p:tgtEl>
                </p:cond>
              </p:nextCondLst>
            </p:seq>
            <p:audio>
              <p:cMediaNode vol="80000">
                <p:cTn id="31" fill="hold" display="0">
                  <p:stCondLst>
                    <p:cond delay="indefinite"/>
                  </p:stCondLst>
                  <p:endCondLst>
                    <p:cond evt="onStopAudio" delay="0">
                      <p:tgtEl>
                        <p:sldTgt/>
                      </p:tgtEl>
                    </p:cond>
                  </p:endCondLst>
                </p:cTn>
                <p:tgtEl>
                  <p:spTgt spid="14"/>
                </p:tgtEl>
              </p:cMediaNode>
            </p:audio>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l-GR"/>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and these homophones</a:t>
            </a:r>
          </a:p>
          <a:p>
            <a:pPr marL="0" indent="0" algn="ctr">
              <a:buNone/>
            </a:pPr>
            <a:r>
              <a:rPr lang="en-US" dirty="0" smtClean="0"/>
              <a:t>fir / fur </a:t>
            </a:r>
          </a:p>
          <a:p>
            <a:pPr marL="0" indent="0" algn="ctr">
              <a:buNone/>
            </a:pPr>
            <a:r>
              <a:rPr lang="en-US" dirty="0" smtClean="0"/>
              <a:t>berth / birth </a:t>
            </a:r>
          </a:p>
          <a:p>
            <a:pPr marL="0" indent="0" algn="ctr">
              <a:buNone/>
            </a:pPr>
            <a:r>
              <a:rPr lang="en-US" dirty="0" smtClean="0"/>
              <a:t>herd / heard </a:t>
            </a:r>
          </a:p>
          <a:p>
            <a:pPr marL="0" indent="0" algn="ctr">
              <a:buNone/>
            </a:pPr>
            <a:r>
              <a:rPr lang="en-US" dirty="0" err="1" smtClean="0"/>
              <a:t>kerb</a:t>
            </a:r>
            <a:r>
              <a:rPr lang="en-US" dirty="0" smtClean="0"/>
              <a:t> / curb </a:t>
            </a:r>
          </a:p>
          <a:p>
            <a:pPr marL="0" indent="0" algn="ctr">
              <a:buNone/>
            </a:pPr>
            <a:r>
              <a:rPr lang="en-US" dirty="0" smtClean="0"/>
              <a:t>serf / surf </a:t>
            </a:r>
          </a:p>
          <a:p>
            <a:pPr marL="0" indent="0" algn="ctr">
              <a:buNone/>
            </a:pPr>
            <a:r>
              <a:rPr lang="en-US" dirty="0" smtClean="0"/>
              <a:t>urn / earn</a:t>
            </a:r>
          </a:p>
          <a:p>
            <a:pPr marL="0" indent="0">
              <a:buNone/>
            </a:pPr>
            <a:endParaRPr lang="en-US" dirty="0" smtClean="0"/>
          </a:p>
          <a:p>
            <a:pPr marL="0" indent="0">
              <a:buNone/>
            </a:pPr>
            <a:endParaRPr lang="en-US" dirty="0" smtClean="0"/>
          </a:p>
          <a:p>
            <a:pPr marL="0" indent="0">
              <a:buNone/>
            </a:pPr>
            <a:r>
              <a:rPr lang="en-US" dirty="0" smtClean="0"/>
              <a:t>Compare and transcribe</a:t>
            </a:r>
          </a:p>
          <a:p>
            <a:pPr marL="0" indent="0" algn="ctr">
              <a:buNone/>
            </a:pPr>
            <a:r>
              <a:rPr lang="en-US" dirty="0" smtClean="0"/>
              <a:t>burn bun </a:t>
            </a:r>
          </a:p>
          <a:p>
            <a:pPr marL="0" indent="0" algn="ctr">
              <a:buNone/>
            </a:pPr>
            <a:r>
              <a:rPr lang="en-US" dirty="0" smtClean="0"/>
              <a:t>fern fun </a:t>
            </a:r>
          </a:p>
          <a:p>
            <a:pPr marL="0" indent="0" algn="ctr">
              <a:buNone/>
            </a:pPr>
            <a:r>
              <a:rPr lang="en-US" dirty="0" smtClean="0"/>
              <a:t>bird bud </a:t>
            </a:r>
          </a:p>
          <a:p>
            <a:pPr marL="0" indent="0" algn="ctr">
              <a:buNone/>
            </a:pPr>
            <a:r>
              <a:rPr lang="en-US" dirty="0" smtClean="0"/>
              <a:t>curt cut </a:t>
            </a:r>
          </a:p>
          <a:p>
            <a:pPr marL="0" indent="0" algn="ctr">
              <a:buNone/>
            </a:pPr>
            <a:r>
              <a:rPr lang="en-US" dirty="0" smtClean="0"/>
              <a:t>turn ton</a:t>
            </a:r>
          </a:p>
          <a:p>
            <a:endParaRPr lang="el-GR" dirty="0"/>
          </a:p>
        </p:txBody>
      </p:sp>
      <p:pic>
        <p:nvPicPr>
          <p:cNvPr id="4" name="1.14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950817" y="2460937"/>
            <a:ext cx="609600" cy="609600"/>
          </a:xfrm>
          <a:prstGeom prst="rect">
            <a:avLst/>
          </a:prstGeom>
        </p:spPr>
      </p:pic>
      <p:pic>
        <p:nvPicPr>
          <p:cNvPr id="5" name="1.14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950817" y="5081788"/>
            <a:ext cx="609600" cy="609600"/>
          </a:xfrm>
          <a:prstGeom prst="rect">
            <a:avLst/>
          </a:prstGeom>
        </p:spPr>
      </p:pic>
    </p:spTree>
    <p:extLst>
      <p:ext uri="{BB962C8B-B14F-4D97-AF65-F5344CB8AC3E}">
        <p14:creationId xmlns:p14="http://schemas.microsoft.com/office/powerpoint/2010/main" val="28621672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4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7634"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1729" y="1622226"/>
            <a:ext cx="6579716" cy="5235774"/>
          </a:xfrm>
          <a:prstGeom prst="rect">
            <a:avLst/>
          </a:prstGeom>
        </p:spPr>
      </p:pic>
      <p:sp>
        <p:nvSpPr>
          <p:cNvPr id="2" name="Title 1"/>
          <p:cNvSpPr>
            <a:spLocks noGrp="1"/>
          </p:cNvSpPr>
          <p:nvPr>
            <p:ph type="title"/>
          </p:nvPr>
        </p:nvSpPr>
        <p:spPr/>
        <p:txBody>
          <a:bodyPr>
            <a:normAutofit/>
          </a:bodyPr>
          <a:lstStyle/>
          <a:p>
            <a:r>
              <a:rPr lang="en-US" dirty="0" smtClean="0"/>
              <a:t>Long Vowels Summary</a:t>
            </a:r>
            <a:endParaRPr lang="el-GR" dirty="0"/>
          </a:p>
        </p:txBody>
      </p:sp>
      <p:sp>
        <p:nvSpPr>
          <p:cNvPr id="6" name="Oval 5"/>
          <p:cNvSpPr/>
          <p:nvPr/>
        </p:nvSpPr>
        <p:spPr>
          <a:xfrm>
            <a:off x="6096000" y="4545300"/>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8" name="Oval 7"/>
          <p:cNvSpPr/>
          <p:nvPr/>
        </p:nvSpPr>
        <p:spPr>
          <a:xfrm>
            <a:off x="7987048" y="2516414"/>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9" name="Oval 8"/>
          <p:cNvSpPr/>
          <p:nvPr/>
        </p:nvSpPr>
        <p:spPr>
          <a:xfrm>
            <a:off x="7420378" y="5599221"/>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0" name="Oval 9"/>
          <p:cNvSpPr/>
          <p:nvPr/>
        </p:nvSpPr>
        <p:spPr>
          <a:xfrm>
            <a:off x="3221865" y="2516413"/>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1" name="Oval 10"/>
          <p:cNvSpPr/>
          <p:nvPr/>
        </p:nvSpPr>
        <p:spPr>
          <a:xfrm>
            <a:off x="7987047" y="4545300"/>
            <a:ext cx="673769" cy="6015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7492609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Dipthongs</a:t>
            </a:r>
            <a:endParaRPr lang="el-GR" dirty="0"/>
          </a:p>
        </p:txBody>
      </p:sp>
      <p:sp>
        <p:nvSpPr>
          <p:cNvPr id="3" name="Content Placeholder 2"/>
          <p:cNvSpPr>
            <a:spLocks noGrp="1"/>
          </p:cNvSpPr>
          <p:nvPr>
            <p:ph idx="1"/>
          </p:nvPr>
        </p:nvSpPr>
        <p:spPr/>
        <p:txBody>
          <a:bodyPr>
            <a:normAutofit/>
          </a:bodyPr>
          <a:lstStyle/>
          <a:p>
            <a:pPr marL="0" indent="0" algn="just">
              <a:buNone/>
            </a:pPr>
            <a:r>
              <a:rPr lang="en-US" dirty="0" smtClean="0"/>
              <a:t>The diphthongs are long vowels – as has already been explained – in which there is a noticeable movement of the tongue. In English the movement of the tongue has three possible directions: </a:t>
            </a:r>
          </a:p>
          <a:p>
            <a:pPr algn="just"/>
            <a:r>
              <a:rPr lang="en-US" dirty="0" smtClean="0"/>
              <a:t>either higher towards the front of the roof of the mouth, that is, in the general direction towards the [</a:t>
            </a:r>
            <a:r>
              <a:rPr lang="en-US" dirty="0" smtClean="0">
                <a:latin typeface="Calibri" panose="020F0502020204030204" pitchFamily="34" charset="0"/>
                <a:cs typeface="Calibri" panose="020F0502020204030204" pitchFamily="34" charset="0"/>
              </a:rPr>
              <a:t>ɪ</a:t>
            </a:r>
            <a:r>
              <a:rPr lang="en-US" dirty="0" smtClean="0"/>
              <a:t>] or [</a:t>
            </a:r>
            <a:r>
              <a:rPr lang="en-US" dirty="0" err="1" smtClean="0"/>
              <a:t>i</a:t>
            </a:r>
            <a:r>
              <a:rPr lang="en-US" dirty="0" smtClean="0">
                <a:latin typeface="Calibri" panose="020F0502020204030204" pitchFamily="34" charset="0"/>
                <a:cs typeface="Calibri" panose="020F0502020204030204" pitchFamily="34" charset="0"/>
              </a:rPr>
              <a:t>ː</a:t>
            </a:r>
            <a:r>
              <a:rPr lang="en-US" dirty="0" smtClean="0"/>
              <a:t>] vowel; </a:t>
            </a:r>
            <a:r>
              <a:rPr lang="en-US" b="1" i="1" dirty="0" smtClean="0"/>
              <a:t>front closing</a:t>
            </a:r>
            <a:endParaRPr lang="en-US" dirty="0" smtClean="0"/>
          </a:p>
          <a:p>
            <a:pPr algn="just"/>
            <a:r>
              <a:rPr lang="en-US" dirty="0" smtClean="0"/>
              <a:t>or higher towards the back, that is, in the general direction towards the[</a:t>
            </a:r>
            <a:r>
              <a:rPr lang="en-US" dirty="0" smtClean="0">
                <a:latin typeface="Calibri" panose="020F0502020204030204" pitchFamily="34" charset="0"/>
                <a:cs typeface="Calibri" panose="020F0502020204030204" pitchFamily="34" charset="0"/>
              </a:rPr>
              <a:t>ʊ</a:t>
            </a:r>
            <a:r>
              <a:rPr lang="en-US" dirty="0" smtClean="0"/>
              <a:t>] or [u</a:t>
            </a:r>
            <a:r>
              <a:rPr lang="en-US" dirty="0" smtClean="0">
                <a:latin typeface="Calibri" panose="020F0502020204030204" pitchFamily="34" charset="0"/>
                <a:cs typeface="Calibri" panose="020F0502020204030204" pitchFamily="34" charset="0"/>
              </a:rPr>
              <a:t>ː</a:t>
            </a:r>
            <a:r>
              <a:rPr lang="en-US" dirty="0" smtClean="0"/>
              <a:t>] vowel; </a:t>
            </a:r>
            <a:r>
              <a:rPr lang="en-US" b="1" i="1" dirty="0" smtClean="0"/>
              <a:t>back closing </a:t>
            </a:r>
            <a:endParaRPr lang="en-US" dirty="0" smtClean="0"/>
          </a:p>
          <a:p>
            <a:pPr algn="just"/>
            <a:r>
              <a:rPr lang="en-US" dirty="0" smtClean="0"/>
              <a:t>or towards a central area, that is, in the general direction of the [</a:t>
            </a:r>
            <a:r>
              <a:rPr lang="en-US" dirty="0" smtClean="0">
                <a:latin typeface="Calibri" panose="020F0502020204030204" pitchFamily="34" charset="0"/>
                <a:cs typeface="Calibri" panose="020F0502020204030204" pitchFamily="34" charset="0"/>
              </a:rPr>
              <a:t>ʌ</a:t>
            </a:r>
            <a:r>
              <a:rPr lang="en-US" dirty="0" smtClean="0"/>
              <a:t>] or [</a:t>
            </a:r>
            <a:r>
              <a:rPr lang="en-US" dirty="0" smtClean="0">
                <a:latin typeface="Times New Roman" panose="02020603050405020304" pitchFamily="18" charset="0"/>
                <a:cs typeface="Times New Roman" panose="02020603050405020304" pitchFamily="18" charset="0"/>
              </a:rPr>
              <a:t>ɜ</a:t>
            </a:r>
            <a:r>
              <a:rPr lang="en-US" dirty="0" smtClean="0">
                <a:latin typeface="Calibri" panose="020F0502020204030204" pitchFamily="34" charset="0"/>
                <a:cs typeface="Calibri" panose="020F0502020204030204" pitchFamily="34" charset="0"/>
              </a:rPr>
              <a:t>ː</a:t>
            </a:r>
            <a:r>
              <a:rPr lang="en-US" dirty="0" smtClean="0"/>
              <a:t>] vowel; </a:t>
            </a:r>
            <a:r>
              <a:rPr lang="en-US" b="1" i="1" dirty="0" smtClean="0"/>
              <a:t>centring.</a:t>
            </a:r>
            <a:endParaRPr lang="en-US" dirty="0" smtClean="0"/>
          </a:p>
        </p:txBody>
      </p:sp>
    </p:spTree>
    <p:extLst>
      <p:ext uri="{BB962C8B-B14F-4D97-AF65-F5344CB8AC3E}">
        <p14:creationId xmlns:p14="http://schemas.microsoft.com/office/powerpoint/2010/main" val="87514199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‘front closing’ diphthongs: lake, like, Lloyd</a:t>
            </a:r>
            <a:endParaRPr lang="el-GR" dirty="0"/>
          </a:p>
        </p:txBody>
      </p:sp>
      <p:sp>
        <p:nvSpPr>
          <p:cNvPr id="3" name="Content Placeholder 2"/>
          <p:cNvSpPr>
            <a:spLocks noGrp="1"/>
          </p:cNvSpPr>
          <p:nvPr>
            <p:ph idx="1"/>
          </p:nvPr>
        </p:nvSpPr>
        <p:spPr/>
        <p:txBody>
          <a:bodyPr/>
          <a:lstStyle/>
          <a:p>
            <a:pPr marL="0" indent="0" algn="ctr">
              <a:buNone/>
            </a:pPr>
            <a:r>
              <a:rPr lang="en-US" dirty="0" smtClean="0"/>
              <a:t>lake</a:t>
            </a:r>
          </a:p>
          <a:p>
            <a:pPr marL="0" indent="0" algn="ctr">
              <a:buNone/>
            </a:pPr>
            <a:r>
              <a:rPr lang="en-US" dirty="0" smtClean="0"/>
              <a:t>is transcribed</a:t>
            </a:r>
          </a:p>
          <a:p>
            <a:pPr marL="0" indent="0" algn="ctr">
              <a:buNone/>
            </a:pPr>
            <a:r>
              <a:rPr lang="en-US" b="1" dirty="0" smtClean="0"/>
              <a:t>[ </a:t>
            </a:r>
            <a:r>
              <a:rPr lang="en-US" b="1" dirty="0" smtClean="0">
                <a:latin typeface="Calibri" panose="020F0502020204030204" pitchFamily="34" charset="0"/>
                <a:cs typeface="Calibri" panose="020F0502020204030204" pitchFamily="34" charset="0"/>
              </a:rPr>
              <a:t>ˈ</a:t>
            </a:r>
            <a:r>
              <a:rPr lang="en-US" b="1" dirty="0" smtClean="0"/>
              <a:t>l e </a:t>
            </a:r>
            <a:r>
              <a:rPr lang="en-US" b="1" dirty="0" smtClean="0">
                <a:latin typeface="Calibri" panose="020F0502020204030204" pitchFamily="34" charset="0"/>
                <a:cs typeface="Calibri" panose="020F0502020204030204" pitchFamily="34" charset="0"/>
              </a:rPr>
              <a:t>ɪ </a:t>
            </a:r>
            <a:r>
              <a:rPr lang="en-US" b="1" dirty="0" smtClean="0"/>
              <a:t>k ]</a:t>
            </a:r>
          </a:p>
          <a:p>
            <a:pPr marL="0" indent="0" algn="ctr">
              <a:buNone/>
            </a:pPr>
            <a:endParaRPr lang="en-US" b="1" dirty="0"/>
          </a:p>
          <a:p>
            <a:pPr marL="0" indent="0" algn="ctr">
              <a:buNone/>
            </a:pPr>
            <a:endParaRPr lang="en-US" b="1" dirty="0" smtClean="0"/>
          </a:p>
        </p:txBody>
      </p:sp>
    </p:spTree>
    <p:extLst>
      <p:ext uri="{BB962C8B-B14F-4D97-AF65-F5344CB8AC3E}">
        <p14:creationId xmlns:p14="http://schemas.microsoft.com/office/powerpoint/2010/main" val="4926020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Transcribe these </a:t>
            </a:r>
            <a:r>
              <a:rPr lang="en-US" dirty="0" smtClean="0"/>
              <a:t>words:</a:t>
            </a:r>
            <a:endParaRPr lang="el-GR" dirty="0"/>
          </a:p>
        </p:txBody>
      </p:sp>
      <p:sp>
        <p:nvSpPr>
          <p:cNvPr id="3" name="Content Placeholder 2"/>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r>
              <a:rPr lang="en-US" dirty="0" smtClean="0"/>
              <a:t>pip, bib, did, kid, gig, fit, trip, slit, film, trim</a:t>
            </a:r>
            <a:endParaRPr lang="el-GR" dirty="0"/>
          </a:p>
        </p:txBody>
      </p:sp>
      <p:pic>
        <p:nvPicPr>
          <p:cNvPr id="4" name="1.00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02411" y="1950309"/>
            <a:ext cx="609600" cy="609600"/>
          </a:xfrm>
          <a:prstGeom prst="rect">
            <a:avLst/>
          </a:prstGeom>
        </p:spPr>
      </p:pic>
    </p:spTree>
    <p:extLst>
      <p:ext uri="{BB962C8B-B14F-4D97-AF65-F5344CB8AC3E}">
        <p14:creationId xmlns:p14="http://schemas.microsoft.com/office/powerpoint/2010/main" val="8228736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3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 </a:t>
            </a:r>
            <a:r>
              <a:rPr lang="en-US" b="1" dirty="0" smtClean="0">
                <a:latin typeface="Calibri" panose="020F0502020204030204" pitchFamily="34" charset="0"/>
                <a:cs typeface="Calibri" panose="020F0502020204030204" pitchFamily="34" charset="0"/>
              </a:rPr>
              <a:t>ɪ</a:t>
            </a:r>
            <a:endParaRPr lang="el-GR" dirty="0"/>
          </a:p>
        </p:txBody>
      </p:sp>
      <p:sp>
        <p:nvSpPr>
          <p:cNvPr id="3" name="Content Placeholder 2"/>
          <p:cNvSpPr>
            <a:spLocks noGrp="1"/>
          </p:cNvSpPr>
          <p:nvPr>
            <p:ph idx="1"/>
          </p:nvPr>
        </p:nvSpPr>
        <p:spPr/>
        <p:txBody>
          <a:bodyPr>
            <a:normAutofit/>
          </a:bodyPr>
          <a:lstStyle/>
          <a:p>
            <a:pPr marL="0" indent="0">
              <a:buNone/>
            </a:pPr>
            <a:r>
              <a:rPr lang="en-US" dirty="0" smtClean="0"/>
              <a:t>You can now transcribe</a:t>
            </a:r>
          </a:p>
          <a:p>
            <a:pPr marL="0" indent="0" algn="ctr">
              <a:buNone/>
            </a:pPr>
            <a:r>
              <a:rPr lang="en-US" b="1" dirty="0" smtClean="0"/>
              <a:t>bake, take, cake, make, sake, hake, wake, rake</a:t>
            </a:r>
          </a:p>
          <a:p>
            <a:pPr marL="0" indent="0">
              <a:buNone/>
            </a:pPr>
            <a:endParaRPr lang="en-US" dirty="0" smtClean="0"/>
          </a:p>
          <a:p>
            <a:pPr marL="0" indent="0">
              <a:buNone/>
            </a:pPr>
            <a:r>
              <a:rPr lang="en-US" dirty="0" smtClean="0"/>
              <a:t>And the following words spelt with </a:t>
            </a:r>
            <a:r>
              <a:rPr lang="en-US" b="1" dirty="0" smtClean="0"/>
              <a:t>&lt;ay&gt;</a:t>
            </a:r>
          </a:p>
          <a:p>
            <a:pPr marL="0" indent="0" algn="ctr">
              <a:buNone/>
            </a:pPr>
            <a:r>
              <a:rPr lang="en-US" b="1" dirty="0" smtClean="0"/>
              <a:t>pay, day, gay, hay, lay, stray</a:t>
            </a:r>
          </a:p>
          <a:p>
            <a:pPr marL="0" indent="0">
              <a:buNone/>
            </a:pPr>
            <a:endParaRPr lang="en-US" dirty="0" smtClean="0"/>
          </a:p>
          <a:p>
            <a:pPr marL="0" indent="0">
              <a:buNone/>
            </a:pPr>
            <a:r>
              <a:rPr lang="en-US" dirty="0" smtClean="0"/>
              <a:t>And these with </a:t>
            </a:r>
            <a:r>
              <a:rPr lang="en-US" b="1" dirty="0" smtClean="0"/>
              <a:t>&lt;</a:t>
            </a:r>
            <a:r>
              <a:rPr lang="en-US" b="1" dirty="0" err="1" smtClean="0"/>
              <a:t>ai</a:t>
            </a:r>
            <a:r>
              <a:rPr lang="en-US" b="1" dirty="0" smtClean="0"/>
              <a:t>&gt;</a:t>
            </a:r>
          </a:p>
          <a:p>
            <a:pPr marL="0" indent="0" algn="ctr">
              <a:buNone/>
            </a:pPr>
            <a:r>
              <a:rPr lang="en-US" b="1" dirty="0" smtClean="0"/>
              <a:t>aim, paid, main, rail, saint, quaint</a:t>
            </a:r>
          </a:p>
        </p:txBody>
      </p:sp>
      <p:pic>
        <p:nvPicPr>
          <p:cNvPr id="4" name="1.17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005589" y="1825625"/>
            <a:ext cx="609600" cy="609600"/>
          </a:xfrm>
          <a:prstGeom prst="rect">
            <a:avLst/>
          </a:prstGeom>
        </p:spPr>
      </p:pic>
      <p:pic>
        <p:nvPicPr>
          <p:cNvPr id="5" name="1.17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005589" y="2951957"/>
            <a:ext cx="609600" cy="609600"/>
          </a:xfrm>
          <a:prstGeom prst="rect">
            <a:avLst/>
          </a:prstGeom>
        </p:spPr>
      </p:pic>
      <p:pic>
        <p:nvPicPr>
          <p:cNvPr id="6" name="1.172">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4997003" y="4386330"/>
            <a:ext cx="609600" cy="609600"/>
          </a:xfrm>
          <a:prstGeom prst="rect">
            <a:avLst/>
          </a:prstGeom>
        </p:spPr>
      </p:pic>
    </p:spTree>
    <p:extLst>
      <p:ext uri="{BB962C8B-B14F-4D97-AF65-F5344CB8AC3E}">
        <p14:creationId xmlns:p14="http://schemas.microsoft.com/office/powerpoint/2010/main" val="9505665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4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1094"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1557"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 </a:t>
            </a:r>
            <a:r>
              <a:rPr lang="en-US" b="1" dirty="0" smtClean="0">
                <a:latin typeface="Calibri" panose="020F0502020204030204" pitchFamily="34" charset="0"/>
                <a:cs typeface="Calibri" panose="020F0502020204030204" pitchFamily="34" charset="0"/>
              </a:rPr>
              <a:t>ɪ</a:t>
            </a:r>
            <a:endParaRPr lang="el-GR" dirty="0"/>
          </a:p>
        </p:txBody>
      </p:sp>
      <p:sp>
        <p:nvSpPr>
          <p:cNvPr id="3" name="Content Placeholder 2"/>
          <p:cNvSpPr>
            <a:spLocks noGrp="1"/>
          </p:cNvSpPr>
          <p:nvPr>
            <p:ph idx="1"/>
          </p:nvPr>
        </p:nvSpPr>
        <p:spPr/>
        <p:txBody>
          <a:bodyPr>
            <a:normAutofit lnSpcReduction="10000"/>
          </a:bodyPr>
          <a:lstStyle/>
          <a:p>
            <a:pPr marL="0" indent="0">
              <a:buNone/>
            </a:pPr>
            <a:r>
              <a:rPr lang="en-US" dirty="0" smtClean="0"/>
              <a:t>Now these homophones</a:t>
            </a:r>
          </a:p>
          <a:p>
            <a:pPr marL="0" indent="0" algn="ctr">
              <a:buNone/>
            </a:pPr>
            <a:r>
              <a:rPr lang="en-US" dirty="0" smtClean="0"/>
              <a:t>way / whey / weigh</a:t>
            </a:r>
          </a:p>
          <a:p>
            <a:pPr marL="0" indent="0" algn="ctr">
              <a:buNone/>
            </a:pPr>
            <a:r>
              <a:rPr lang="en-US" dirty="0" smtClean="0"/>
              <a:t>wait / weight </a:t>
            </a:r>
          </a:p>
          <a:p>
            <a:pPr marL="0" indent="0" algn="ctr">
              <a:buNone/>
            </a:pPr>
            <a:r>
              <a:rPr lang="en-US" dirty="0" smtClean="0"/>
              <a:t>strait / straight </a:t>
            </a:r>
          </a:p>
          <a:p>
            <a:pPr marL="0" indent="0" algn="ctr">
              <a:buNone/>
            </a:pPr>
            <a:r>
              <a:rPr lang="en-US" dirty="0" smtClean="0"/>
              <a:t>tail / tale  </a:t>
            </a:r>
          </a:p>
          <a:p>
            <a:pPr marL="0" indent="0" algn="ctr">
              <a:buNone/>
            </a:pPr>
            <a:r>
              <a:rPr lang="en-US" dirty="0" smtClean="0"/>
              <a:t>grate / great </a:t>
            </a:r>
          </a:p>
          <a:p>
            <a:pPr marL="0" indent="0" algn="ctr">
              <a:buNone/>
            </a:pPr>
            <a:r>
              <a:rPr lang="en-US" dirty="0" smtClean="0"/>
              <a:t>brake / break </a:t>
            </a:r>
          </a:p>
          <a:p>
            <a:pPr marL="0" indent="0" algn="ctr">
              <a:buNone/>
            </a:pPr>
            <a:r>
              <a:rPr lang="en-US" dirty="0" smtClean="0"/>
              <a:t>stake / steak </a:t>
            </a:r>
          </a:p>
          <a:p>
            <a:pPr marL="0" indent="0" algn="ctr">
              <a:buNone/>
            </a:pPr>
            <a:r>
              <a:rPr lang="en-US" dirty="0" smtClean="0"/>
              <a:t>Wales / whales / wails</a:t>
            </a:r>
            <a:endParaRPr lang="el-GR" dirty="0"/>
          </a:p>
        </p:txBody>
      </p:sp>
      <p:pic>
        <p:nvPicPr>
          <p:cNvPr id="4" name="1.17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56372" y="3696494"/>
            <a:ext cx="609600" cy="609600"/>
          </a:xfrm>
          <a:prstGeom prst="rect">
            <a:avLst/>
          </a:prstGeom>
        </p:spPr>
      </p:pic>
    </p:spTree>
    <p:extLst>
      <p:ext uri="{BB962C8B-B14F-4D97-AF65-F5344CB8AC3E}">
        <p14:creationId xmlns:p14="http://schemas.microsoft.com/office/powerpoint/2010/main" val="20629337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85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 </a:t>
            </a:r>
            <a:r>
              <a:rPr lang="en-US" b="1" dirty="0" smtClean="0">
                <a:latin typeface="Calibri" panose="020F0502020204030204" pitchFamily="34" charset="0"/>
                <a:cs typeface="Calibri" panose="020F0502020204030204" pitchFamily="34" charset="0"/>
              </a:rPr>
              <a:t>ɪ</a:t>
            </a:r>
            <a:endParaRPr lang="el-GR" dirty="0"/>
          </a:p>
        </p:txBody>
      </p:sp>
      <p:sp>
        <p:nvSpPr>
          <p:cNvPr id="3" name="Content Placeholder 2"/>
          <p:cNvSpPr>
            <a:spLocks noGrp="1"/>
          </p:cNvSpPr>
          <p:nvPr>
            <p:ph idx="1"/>
          </p:nvPr>
        </p:nvSpPr>
        <p:spPr/>
        <p:txBody>
          <a:bodyPr/>
          <a:lstStyle/>
          <a:p>
            <a:pPr marL="0" indent="0" algn="ctr">
              <a:buNone/>
            </a:pPr>
            <a:r>
              <a:rPr lang="en-US" b="1" i="1" dirty="0" smtClean="0"/>
              <a:t>like</a:t>
            </a:r>
            <a:r>
              <a:rPr lang="en-US" dirty="0" smtClean="0"/>
              <a:t> is transcribed</a:t>
            </a:r>
          </a:p>
          <a:p>
            <a:pPr marL="0" indent="0" algn="ctr">
              <a:buNone/>
            </a:pPr>
            <a:r>
              <a:rPr lang="en-US" b="1" dirty="0" smtClean="0">
                <a:latin typeface="Calibri" panose="020F0502020204030204" pitchFamily="34" charset="0"/>
                <a:cs typeface="Calibri" panose="020F0502020204030204" pitchFamily="34" charset="0"/>
              </a:rPr>
              <a:t>[ ˈ</a:t>
            </a:r>
            <a:r>
              <a:rPr lang="en-US" b="1" dirty="0" smtClean="0"/>
              <a:t>l a </a:t>
            </a:r>
            <a:r>
              <a:rPr lang="en-US" b="1" dirty="0" smtClean="0">
                <a:latin typeface="Calibri" panose="020F0502020204030204" pitchFamily="34" charset="0"/>
                <a:cs typeface="Calibri" panose="020F0502020204030204" pitchFamily="34" charset="0"/>
              </a:rPr>
              <a:t>ɪ</a:t>
            </a:r>
            <a:r>
              <a:rPr lang="en-US" b="1" dirty="0" smtClean="0"/>
              <a:t> k ]</a:t>
            </a:r>
          </a:p>
          <a:p>
            <a:pPr marL="0" indent="0">
              <a:buNone/>
            </a:pPr>
            <a:r>
              <a:rPr lang="en-US" dirty="0" smtClean="0"/>
              <a:t>The homophones I, eye, </a:t>
            </a:r>
            <a:r>
              <a:rPr lang="en-US" dirty="0" err="1" smtClean="0"/>
              <a:t>ayeare</a:t>
            </a:r>
            <a:r>
              <a:rPr lang="en-US" dirty="0" smtClean="0"/>
              <a:t> transcribed simply as </a:t>
            </a:r>
            <a:r>
              <a:rPr lang="en-US" b="1" dirty="0">
                <a:latin typeface="Calibri" panose="020F0502020204030204" pitchFamily="34" charset="0"/>
                <a:cs typeface="Calibri" panose="020F0502020204030204" pitchFamily="34" charset="0"/>
              </a:rPr>
              <a:t>[a ɪ</a:t>
            </a:r>
            <a:r>
              <a:rPr lang="en-US" b="1" dirty="0" smtClean="0">
                <a:latin typeface="Calibri" panose="020F0502020204030204" pitchFamily="34" charset="0"/>
                <a:cs typeface="Calibri" panose="020F0502020204030204" pitchFamily="34" charset="0"/>
              </a:rPr>
              <a:t>]</a:t>
            </a:r>
            <a:r>
              <a:rPr lang="en-US" dirty="0" smtClean="0"/>
              <a:t>.</a:t>
            </a:r>
            <a:endParaRPr lang="el-GR" dirty="0"/>
          </a:p>
        </p:txBody>
      </p:sp>
    </p:spTree>
    <p:extLst>
      <p:ext uri="{BB962C8B-B14F-4D97-AF65-F5344CB8AC3E}">
        <p14:creationId xmlns:p14="http://schemas.microsoft.com/office/powerpoint/2010/main" val="412402307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70456"/>
            <a:ext cx="10515600" cy="5906507"/>
          </a:xfrm>
        </p:spPr>
        <p:txBody>
          <a:bodyPr>
            <a:normAutofit fontScale="62500" lnSpcReduction="20000"/>
          </a:bodyPr>
          <a:lstStyle/>
          <a:p>
            <a:pPr marL="0" indent="0" algn="ctr">
              <a:buNone/>
            </a:pPr>
            <a:r>
              <a:rPr lang="en-US" dirty="0" smtClean="0"/>
              <a:t>pike, bike, wipe, bite, wide, rhyme, nice</a:t>
            </a:r>
          </a:p>
          <a:p>
            <a:pPr marL="0" indent="0">
              <a:buNone/>
            </a:pPr>
            <a:endParaRPr lang="en-US" dirty="0" smtClean="0"/>
          </a:p>
          <a:p>
            <a:pPr marL="0" indent="0">
              <a:buNone/>
            </a:pPr>
            <a:r>
              <a:rPr lang="en-US" dirty="0" smtClean="0"/>
              <a:t>and these</a:t>
            </a:r>
          </a:p>
          <a:p>
            <a:pPr marL="0" indent="0" algn="ctr">
              <a:buNone/>
            </a:pPr>
            <a:r>
              <a:rPr lang="en-US" dirty="0" smtClean="0"/>
              <a:t>lie, tie, die, pie, my, sty, cry, why, spry</a:t>
            </a:r>
          </a:p>
          <a:p>
            <a:pPr marL="0" indent="0">
              <a:buNone/>
            </a:pPr>
            <a:endParaRPr lang="en-US" dirty="0" smtClean="0"/>
          </a:p>
          <a:p>
            <a:pPr marL="0" indent="0">
              <a:buNone/>
            </a:pPr>
            <a:r>
              <a:rPr lang="en-US" dirty="0" smtClean="0"/>
              <a:t>and these with &lt;</a:t>
            </a:r>
            <a:r>
              <a:rPr lang="en-US" dirty="0" err="1" smtClean="0"/>
              <a:t>igh</a:t>
            </a:r>
            <a:r>
              <a:rPr lang="en-US" dirty="0" smtClean="0"/>
              <a:t>&gt;</a:t>
            </a:r>
          </a:p>
          <a:p>
            <a:pPr marL="0" indent="0" algn="ctr">
              <a:buNone/>
            </a:pPr>
            <a:r>
              <a:rPr lang="en-US" dirty="0" smtClean="0"/>
              <a:t>high, light, bright, might, plight, height, tight</a:t>
            </a:r>
          </a:p>
          <a:p>
            <a:pPr marL="0" indent="0">
              <a:buNone/>
            </a:pPr>
            <a:endParaRPr lang="en-US" dirty="0" smtClean="0"/>
          </a:p>
          <a:p>
            <a:pPr marL="0" indent="0">
              <a:buNone/>
            </a:pPr>
            <a:r>
              <a:rPr lang="en-US" dirty="0" smtClean="0"/>
              <a:t>and these homophones</a:t>
            </a:r>
          </a:p>
          <a:p>
            <a:pPr marL="0" indent="0" algn="ctr">
              <a:buNone/>
            </a:pPr>
            <a:endParaRPr lang="en-US" dirty="0" smtClean="0"/>
          </a:p>
          <a:p>
            <a:pPr marL="0" indent="0" algn="ctr">
              <a:buNone/>
            </a:pPr>
            <a:r>
              <a:rPr lang="en-US" dirty="0" smtClean="0"/>
              <a:t>rite / write / right / wright </a:t>
            </a:r>
          </a:p>
          <a:p>
            <a:pPr marL="0" indent="0" algn="ctr">
              <a:buNone/>
            </a:pPr>
            <a:r>
              <a:rPr lang="en-US" dirty="0" smtClean="0"/>
              <a:t>die / dye  </a:t>
            </a:r>
          </a:p>
          <a:p>
            <a:pPr marL="0" indent="0" algn="ctr">
              <a:buNone/>
            </a:pPr>
            <a:r>
              <a:rPr lang="en-US" dirty="0" smtClean="0"/>
              <a:t>rye / wry  </a:t>
            </a:r>
          </a:p>
          <a:p>
            <a:pPr marL="0" indent="0" algn="ctr">
              <a:buNone/>
            </a:pPr>
            <a:r>
              <a:rPr lang="en-US" dirty="0" smtClean="0"/>
              <a:t>by / buy / bye  </a:t>
            </a:r>
          </a:p>
          <a:p>
            <a:pPr marL="0" indent="0" algn="ctr">
              <a:buNone/>
            </a:pPr>
            <a:r>
              <a:rPr lang="en-US" dirty="0" smtClean="0"/>
              <a:t>stile / style  </a:t>
            </a:r>
          </a:p>
          <a:p>
            <a:pPr marL="0" indent="0" algn="ctr">
              <a:buNone/>
            </a:pPr>
            <a:r>
              <a:rPr lang="en-US" dirty="0" smtClean="0"/>
              <a:t>white / Wight  </a:t>
            </a:r>
          </a:p>
          <a:p>
            <a:pPr marL="0" indent="0" algn="ctr">
              <a:buNone/>
            </a:pPr>
            <a:r>
              <a:rPr lang="en-US" dirty="0" smtClean="0"/>
              <a:t>dike / dyke  </a:t>
            </a:r>
          </a:p>
          <a:p>
            <a:pPr marL="0" indent="0" algn="ctr">
              <a:buNone/>
            </a:pPr>
            <a:r>
              <a:rPr lang="en-US" dirty="0" smtClean="0"/>
              <a:t>night / knight  </a:t>
            </a:r>
          </a:p>
          <a:p>
            <a:pPr marL="0" indent="0">
              <a:buNone/>
            </a:pPr>
            <a:endParaRPr lang="en-US" dirty="0" smtClean="0"/>
          </a:p>
          <a:p>
            <a:pPr marL="0" indent="0">
              <a:buNone/>
            </a:pPr>
            <a:r>
              <a:rPr lang="en-US" dirty="0" smtClean="0"/>
              <a:t>And these names</a:t>
            </a:r>
          </a:p>
          <a:p>
            <a:pPr marL="0" indent="0" algn="ctr">
              <a:buNone/>
            </a:pPr>
            <a:r>
              <a:rPr lang="en-US" dirty="0" smtClean="0"/>
              <a:t>Mike, Di, Diane, Clive</a:t>
            </a:r>
            <a:endParaRPr lang="el-GR" dirty="0"/>
          </a:p>
        </p:txBody>
      </p:sp>
      <p:pic>
        <p:nvPicPr>
          <p:cNvPr id="4" name="1.17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0002591" y="270456"/>
            <a:ext cx="609600" cy="609600"/>
          </a:xfrm>
          <a:prstGeom prst="rect">
            <a:avLst/>
          </a:prstGeom>
        </p:spPr>
      </p:pic>
      <p:pic>
        <p:nvPicPr>
          <p:cNvPr id="5" name="1.18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10002591" y="1205248"/>
            <a:ext cx="609600" cy="609600"/>
          </a:xfrm>
          <a:prstGeom prst="rect">
            <a:avLst/>
          </a:prstGeom>
        </p:spPr>
      </p:pic>
      <p:pic>
        <p:nvPicPr>
          <p:cNvPr id="6" name="1.18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10002591" y="2140040"/>
            <a:ext cx="609600" cy="609600"/>
          </a:xfrm>
          <a:prstGeom prst="rect">
            <a:avLst/>
          </a:prstGeom>
        </p:spPr>
      </p:pic>
      <p:pic>
        <p:nvPicPr>
          <p:cNvPr id="7" name="1.182">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10002591" y="4158501"/>
            <a:ext cx="609600" cy="609600"/>
          </a:xfrm>
          <a:prstGeom prst="rect">
            <a:avLst/>
          </a:prstGeom>
        </p:spPr>
      </p:pic>
      <p:pic>
        <p:nvPicPr>
          <p:cNvPr id="8" name="1.183">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10045521" y="5567362"/>
            <a:ext cx="609600" cy="609600"/>
          </a:xfrm>
          <a:prstGeom prst="rect">
            <a:avLst/>
          </a:prstGeom>
        </p:spPr>
      </p:pic>
    </p:spTree>
    <p:extLst>
      <p:ext uri="{BB962C8B-B14F-4D97-AF65-F5344CB8AC3E}">
        <p14:creationId xmlns:p14="http://schemas.microsoft.com/office/powerpoint/2010/main" val="37539511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2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7074"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5742"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seq concurrent="1" nextAc="seek">
              <p:cTn id="20" restart="whenNotActive" fill="hold" evtFilter="cancelBubble" nodeType="interactiveSeq">
                <p:stCondLst>
                  <p:cond evt="onClick" delay="0">
                    <p:tgtEl>
                      <p:spTgt spid="7"/>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7759" fill="hold"/>
                                        <p:tgtEl>
                                          <p:spTgt spid="7"/>
                                        </p:tgtEl>
                                      </p:cBhvr>
                                    </p:cmd>
                                  </p:childTnLst>
                                </p:cTn>
                              </p:par>
                            </p:childTnLst>
                          </p:cTn>
                        </p:par>
                      </p:childTnLst>
                    </p:cTn>
                  </p:par>
                </p:childTnLst>
              </p:cTn>
              <p:nextCondLst>
                <p:cond evt="onClick" delay="0">
                  <p:tgtEl>
                    <p:spTgt spid="7"/>
                  </p:tgtEl>
                </p:cond>
              </p:nextCondLst>
            </p:seq>
            <p:audio>
              <p:cMediaNode vol="80000">
                <p:cTn id="25" fill="hold" display="0">
                  <p:stCondLst>
                    <p:cond delay="indefinite"/>
                  </p:stCondLst>
                  <p:endCondLst>
                    <p:cond evt="onStopAudio" delay="0">
                      <p:tgtEl>
                        <p:sldTgt/>
                      </p:tgtEl>
                    </p:cond>
                  </p:endCondLst>
                </p:cTn>
                <p:tgtEl>
                  <p:spTgt spid="7"/>
                </p:tgtEl>
              </p:cMediaNode>
            </p:audio>
            <p:seq concurrent="1" nextAc="seek">
              <p:cTn id="26" restart="whenNotActive" fill="hold" evtFilter="cancelBubble" nodeType="interactiveSeq">
                <p:stCondLst>
                  <p:cond evt="onClick" delay="0">
                    <p:tgtEl>
                      <p:spTgt spid="8"/>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0288" fill="hold"/>
                                        <p:tgtEl>
                                          <p:spTgt spid="8"/>
                                        </p:tgtEl>
                                      </p:cBhvr>
                                    </p:cmd>
                                  </p:childTnLst>
                                </p:cTn>
                              </p:par>
                            </p:childTnLst>
                          </p:cTn>
                        </p:par>
                      </p:childTnLst>
                    </p:cTn>
                  </p:par>
                </p:childTnLst>
              </p:cTn>
              <p:nextCondLst>
                <p:cond evt="onClick" delay="0">
                  <p:tgtEl>
                    <p:spTgt spid="8"/>
                  </p:tgtEl>
                </p:cond>
              </p:nextCondLst>
            </p:seq>
            <p:audio>
              <p:cMediaNode vol="80000">
                <p:cTn id="31" fill="hold" display="0">
                  <p:stCondLst>
                    <p:cond delay="indefinite"/>
                  </p:stCondLst>
                  <p:endCondLst>
                    <p:cond evt="onStopAudio" delay="0">
                      <p:tgtEl>
                        <p:sldTgt/>
                      </p:tgtEl>
                    </p:cond>
                  </p:endCondLst>
                </p:cTn>
                <p:tgtEl>
                  <p:spTgt spid="8"/>
                </p:tgtEl>
              </p:cMediaNode>
            </p:audio>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libri" panose="020F0502020204030204" pitchFamily="34" charset="0"/>
                <a:cs typeface="Calibri" panose="020F0502020204030204" pitchFamily="34" charset="0"/>
              </a:rPr>
              <a:t>ɔ</a:t>
            </a:r>
            <a:r>
              <a:rPr lang="en-US" b="1" dirty="0" smtClean="0"/>
              <a:t> </a:t>
            </a:r>
            <a:r>
              <a:rPr lang="en-US" b="1" dirty="0" smtClean="0">
                <a:latin typeface="Calibri" panose="020F0502020204030204" pitchFamily="34" charset="0"/>
                <a:cs typeface="Calibri" panose="020F0502020204030204" pitchFamily="34" charset="0"/>
              </a:rPr>
              <a:t>ɪ</a:t>
            </a:r>
            <a:endParaRPr lang="el-GR" dirty="0"/>
          </a:p>
        </p:txBody>
      </p:sp>
      <p:sp>
        <p:nvSpPr>
          <p:cNvPr id="3" name="Content Placeholder 2"/>
          <p:cNvSpPr>
            <a:spLocks noGrp="1"/>
          </p:cNvSpPr>
          <p:nvPr>
            <p:ph idx="1"/>
          </p:nvPr>
        </p:nvSpPr>
        <p:spPr/>
        <p:txBody>
          <a:bodyPr/>
          <a:lstStyle/>
          <a:p>
            <a:pPr marL="0" indent="0" algn="ctr">
              <a:buNone/>
            </a:pPr>
            <a:r>
              <a:rPr lang="en-US" dirty="0" smtClean="0"/>
              <a:t>Lloyd is transcribed</a:t>
            </a:r>
          </a:p>
          <a:p>
            <a:pPr marL="0" indent="0" algn="ctr">
              <a:buNone/>
            </a:pPr>
            <a:r>
              <a:rPr lang="en-US" dirty="0" smtClean="0">
                <a:latin typeface="Calibri" panose="020F0502020204030204" pitchFamily="34" charset="0"/>
                <a:cs typeface="Calibri" panose="020F0502020204030204" pitchFamily="34" charset="0"/>
              </a:rPr>
              <a:t>[ ˈ</a:t>
            </a:r>
            <a:r>
              <a:rPr lang="en-US" dirty="0" smtClean="0"/>
              <a:t>l </a:t>
            </a:r>
            <a:r>
              <a:rPr lang="en-US" b="1" dirty="0" smtClean="0">
                <a:latin typeface="Calibri" panose="020F0502020204030204" pitchFamily="34" charset="0"/>
                <a:cs typeface="Calibri" panose="020F0502020204030204" pitchFamily="34" charset="0"/>
              </a:rPr>
              <a:t>ɔ</a:t>
            </a:r>
            <a:r>
              <a:rPr lang="en-US" b="1" dirty="0" smtClean="0"/>
              <a:t> </a:t>
            </a:r>
            <a:r>
              <a:rPr lang="en-US" b="1" dirty="0" smtClean="0">
                <a:latin typeface="Calibri" panose="020F0502020204030204" pitchFamily="34" charset="0"/>
                <a:cs typeface="Calibri" panose="020F0502020204030204" pitchFamily="34" charset="0"/>
              </a:rPr>
              <a:t>ɪ</a:t>
            </a:r>
            <a:r>
              <a:rPr lang="en-US" dirty="0" smtClean="0"/>
              <a:t> d ]</a:t>
            </a:r>
            <a:endParaRPr lang="el-GR" dirty="0"/>
          </a:p>
        </p:txBody>
      </p:sp>
    </p:spTree>
    <p:extLst>
      <p:ext uri="{BB962C8B-B14F-4D97-AF65-F5344CB8AC3E}">
        <p14:creationId xmlns:p14="http://schemas.microsoft.com/office/powerpoint/2010/main" val="991507798"/>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alibri" panose="020F0502020204030204" pitchFamily="34" charset="0"/>
                <a:cs typeface="Calibri" panose="020F0502020204030204" pitchFamily="34" charset="0"/>
              </a:rPr>
              <a:t>ɔ</a:t>
            </a:r>
            <a:r>
              <a:rPr lang="en-US" b="1" dirty="0" smtClean="0"/>
              <a:t> </a:t>
            </a:r>
            <a:r>
              <a:rPr lang="en-US" b="1" dirty="0" smtClean="0">
                <a:latin typeface="Calibri" panose="020F0502020204030204" pitchFamily="34" charset="0"/>
                <a:cs typeface="Calibri" panose="020F0502020204030204" pitchFamily="34" charset="0"/>
              </a:rPr>
              <a:t>ɪ</a:t>
            </a:r>
            <a:endParaRPr lang="el-GR" dirty="0"/>
          </a:p>
        </p:txBody>
      </p:sp>
      <p:sp>
        <p:nvSpPr>
          <p:cNvPr id="3" name="Content Placeholder 2"/>
          <p:cNvSpPr>
            <a:spLocks noGrp="1"/>
          </p:cNvSpPr>
          <p:nvPr>
            <p:ph idx="1"/>
          </p:nvPr>
        </p:nvSpPr>
        <p:spPr/>
        <p:txBody>
          <a:bodyPr>
            <a:normAutofit lnSpcReduction="10000"/>
          </a:bodyPr>
          <a:lstStyle/>
          <a:p>
            <a:pPr marL="0" indent="0">
              <a:buNone/>
            </a:pPr>
            <a:r>
              <a:rPr lang="en-US" dirty="0" smtClean="0"/>
              <a:t>You can now transcribe</a:t>
            </a:r>
          </a:p>
          <a:p>
            <a:pPr marL="0" indent="0" algn="ctr">
              <a:buNone/>
            </a:pPr>
            <a:endParaRPr lang="en-US" dirty="0" smtClean="0"/>
          </a:p>
          <a:p>
            <a:pPr marL="0" indent="0" algn="ctr">
              <a:buNone/>
            </a:pPr>
            <a:r>
              <a:rPr lang="en-US" dirty="0" smtClean="0"/>
              <a:t>void, voice, noise, coin, quoit </a:t>
            </a:r>
          </a:p>
          <a:p>
            <a:pPr marL="0" indent="0">
              <a:buNone/>
            </a:pPr>
            <a:endParaRPr lang="en-US" dirty="0"/>
          </a:p>
          <a:p>
            <a:pPr marL="0" indent="0">
              <a:buNone/>
            </a:pPr>
            <a:r>
              <a:rPr lang="en-US" dirty="0" smtClean="0"/>
              <a:t>and these words with &lt;</a:t>
            </a:r>
            <a:r>
              <a:rPr lang="en-US" dirty="0" err="1" smtClean="0"/>
              <a:t>oy</a:t>
            </a:r>
            <a:r>
              <a:rPr lang="en-US" dirty="0" smtClean="0"/>
              <a:t>&gt;</a:t>
            </a:r>
          </a:p>
          <a:p>
            <a:pPr marL="0" indent="0" algn="ctr">
              <a:buNone/>
            </a:pPr>
            <a:r>
              <a:rPr lang="en-US" dirty="0" smtClean="0"/>
              <a:t>boy, coy, ploy, toy</a:t>
            </a:r>
          </a:p>
          <a:p>
            <a:pPr marL="0" indent="0">
              <a:buNone/>
            </a:pPr>
            <a:endParaRPr lang="en-US" dirty="0" smtClean="0"/>
          </a:p>
          <a:p>
            <a:pPr marL="0" indent="0">
              <a:buNone/>
            </a:pPr>
            <a:r>
              <a:rPr lang="en-US" dirty="0" smtClean="0"/>
              <a:t>and these names</a:t>
            </a:r>
          </a:p>
          <a:p>
            <a:pPr marL="0" indent="0" algn="ctr">
              <a:buNone/>
            </a:pPr>
            <a:r>
              <a:rPr lang="en-US" dirty="0" smtClean="0"/>
              <a:t>Boyd, Roy, Troy</a:t>
            </a:r>
            <a:endParaRPr lang="el-GR" dirty="0"/>
          </a:p>
        </p:txBody>
      </p:sp>
      <p:pic>
        <p:nvPicPr>
          <p:cNvPr id="4" name="1.18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701048" y="2003738"/>
            <a:ext cx="609600" cy="609600"/>
          </a:xfrm>
          <a:prstGeom prst="rect">
            <a:avLst/>
          </a:prstGeom>
        </p:spPr>
      </p:pic>
      <p:pic>
        <p:nvPicPr>
          <p:cNvPr id="5" name="1.08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692462" y="3391694"/>
            <a:ext cx="609600" cy="609600"/>
          </a:xfrm>
          <a:prstGeom prst="rect">
            <a:avLst/>
          </a:prstGeom>
        </p:spPr>
      </p:pic>
      <p:pic>
        <p:nvPicPr>
          <p:cNvPr id="6" name="1.187">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701048" y="4923677"/>
            <a:ext cx="609600" cy="609600"/>
          </a:xfrm>
          <a:prstGeom prst="rect">
            <a:avLst/>
          </a:prstGeom>
        </p:spPr>
      </p:pic>
    </p:spTree>
    <p:extLst>
      <p:ext uri="{BB962C8B-B14F-4D97-AF65-F5344CB8AC3E}">
        <p14:creationId xmlns:p14="http://schemas.microsoft.com/office/powerpoint/2010/main" val="28554795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916"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407" fill="hold"/>
                                        <p:tgtEl>
                                          <p:spTgt spid="6"/>
                                        </p:tgtEl>
                                      </p:cBhvr>
                                    </p:cmd>
                                  </p:childTnLst>
                                </p:cTn>
                              </p:par>
                            </p:childTnLst>
                          </p:cTn>
                        </p:par>
                      </p:childTnLst>
                    </p:cTn>
                  </p:par>
                </p:childTnLst>
              </p:cTn>
              <p:nextCondLst>
                <p:cond evt="onClick" delay="0">
                  <p:tgtEl>
                    <p:spTgt spid="6"/>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i="1" dirty="0" smtClean="0"/>
              <a:t>‘back closing’ diphthongs</a:t>
            </a:r>
            <a:r>
              <a:rPr lang="en-US" dirty="0" smtClean="0"/>
              <a:t>: in the words </a:t>
            </a:r>
            <a:r>
              <a:rPr lang="en-US" b="1" dirty="0" smtClean="0"/>
              <a:t>load </a:t>
            </a:r>
            <a:r>
              <a:rPr lang="en-US" dirty="0" smtClean="0"/>
              <a:t>and </a:t>
            </a:r>
            <a:r>
              <a:rPr lang="en-US" b="1" dirty="0" smtClean="0"/>
              <a:t>loud</a:t>
            </a:r>
            <a:r>
              <a:rPr lang="en-US" dirty="0" smtClean="0"/>
              <a:t>.</a:t>
            </a:r>
            <a:endParaRPr lang="el-GR" dirty="0"/>
          </a:p>
        </p:txBody>
      </p:sp>
      <p:sp>
        <p:nvSpPr>
          <p:cNvPr id="3" name="Content Placeholder 2"/>
          <p:cNvSpPr>
            <a:spLocks noGrp="1"/>
          </p:cNvSpPr>
          <p:nvPr>
            <p:ph idx="1"/>
          </p:nvPr>
        </p:nvSpPr>
        <p:spPr/>
        <p:txBody>
          <a:bodyPr/>
          <a:lstStyle/>
          <a:p>
            <a:endParaRPr lang="el-GR" dirty="0"/>
          </a:p>
        </p:txBody>
      </p:sp>
    </p:spTree>
    <p:extLst>
      <p:ext uri="{BB962C8B-B14F-4D97-AF65-F5344CB8AC3E}">
        <p14:creationId xmlns:p14="http://schemas.microsoft.com/office/powerpoint/2010/main" val="20525511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Pronounce and Transcribe these </a:t>
            </a:r>
            <a:r>
              <a:rPr lang="en-US" dirty="0" smtClean="0"/>
              <a:t>words:</a:t>
            </a:r>
            <a:endParaRPr lang="el-GR" dirty="0"/>
          </a:p>
        </p:txBody>
      </p:sp>
      <p:sp>
        <p:nvSpPr>
          <p:cNvPr id="3" name="Content Placeholder 2"/>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r>
              <a:rPr lang="en-US" dirty="0" smtClean="0"/>
              <a:t>licks, sticks, kicks, tricks, wicks, slicks</a:t>
            </a:r>
          </a:p>
        </p:txBody>
      </p:sp>
      <p:pic>
        <p:nvPicPr>
          <p:cNvPr id="4" name="1.00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4037904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0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Pronounce and Transcribe these </a:t>
            </a:r>
            <a:r>
              <a:rPr lang="en-US" dirty="0" smtClean="0"/>
              <a:t>words:</a:t>
            </a:r>
            <a:endParaRPr lang="el-GR"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lgn="ctr">
              <a:buNone/>
            </a:pPr>
            <a:r>
              <a:rPr lang="en-US" dirty="0" smtClean="0"/>
              <a:t>Nick’s, Dick’s, Rick’s, Vic’s, Mick’s</a:t>
            </a:r>
          </a:p>
        </p:txBody>
      </p:sp>
      <p:pic>
        <p:nvPicPr>
          <p:cNvPr id="4" name="1.0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0054" y="1825625"/>
            <a:ext cx="609600" cy="609600"/>
          </a:xfrm>
          <a:prstGeom prst="rect">
            <a:avLst/>
          </a:prstGeom>
        </p:spPr>
      </p:pic>
    </p:spTree>
    <p:extLst>
      <p:ext uri="{BB962C8B-B14F-4D97-AF65-F5344CB8AC3E}">
        <p14:creationId xmlns:p14="http://schemas.microsoft.com/office/powerpoint/2010/main" val="27899056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7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1440</TotalTime>
  <Words>3044</Words>
  <Application>Microsoft Office PowerPoint</Application>
  <PresentationFormat>Widescreen</PresentationFormat>
  <Paragraphs>432</Paragraphs>
  <Slides>76</Slides>
  <Notes>4</Notes>
  <HiddenSlides>0</HiddenSlides>
  <MMClips>91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76</vt:i4>
      </vt:variant>
    </vt:vector>
  </HeadingPairs>
  <TitlesOfParts>
    <vt:vector size="82" baseType="lpstr">
      <vt:lpstr>Arial</vt:lpstr>
      <vt:lpstr>Calibri</vt:lpstr>
      <vt:lpstr>Calibri Light</vt:lpstr>
      <vt:lpstr>Times New Roman</vt:lpstr>
      <vt:lpstr>Wingdings</vt:lpstr>
      <vt:lpstr>Office Theme</vt:lpstr>
      <vt:lpstr>Transcriptions</vt:lpstr>
      <vt:lpstr>Short Vowels</vt:lpstr>
      <vt:lpstr>Vowel [ɪ]</vt:lpstr>
      <vt:lpstr>PowerPoint Presentation</vt:lpstr>
      <vt:lpstr>Now transcribe the name “Nick”</vt:lpstr>
      <vt:lpstr>Transcribe these names too: </vt:lpstr>
      <vt:lpstr>Transcribe these words:</vt:lpstr>
      <vt:lpstr>Pronounce and Transcribe these words:</vt:lpstr>
      <vt:lpstr>Pronounce and Transcribe these words:</vt:lpstr>
      <vt:lpstr>Mick’s and mix are homophones mɪks</vt:lpstr>
      <vt:lpstr>If quick is transcribe as /kwik/ -&gt; [kʍɪk] transcribe these words</vt:lpstr>
      <vt:lpstr>Some times there are letters that are not pronounced at all like in the word knit &gt; [nɪt] (knit and nit are homophones)</vt:lpstr>
      <vt:lpstr>PowerPoint Presentation</vt:lpstr>
      <vt:lpstr>Rule 1</vt:lpstr>
      <vt:lpstr>Rule 2</vt:lpstr>
      <vt:lpstr>Rule 3</vt:lpstr>
      <vt:lpstr>Rule 4</vt:lpstr>
      <vt:lpstr>Rule 5</vt:lpstr>
      <vt:lpstr>Rule 6</vt:lpstr>
      <vt:lpstr>Rule 7</vt:lpstr>
      <vt:lpstr>Rule 8</vt:lpstr>
      <vt:lpstr>Vowel [ε]</vt:lpstr>
      <vt:lpstr>PowerPoint Presentation</vt:lpstr>
      <vt:lpstr>Now Transcribe these words</vt:lpstr>
      <vt:lpstr>ε</vt:lpstr>
      <vt:lpstr>PowerPoint Presentation</vt:lpstr>
      <vt:lpstr>PowerPoint Presentation</vt:lpstr>
      <vt:lpstr>PowerPoint Presentation</vt:lpstr>
      <vt:lpstr>PowerPoint Presentation</vt:lpstr>
      <vt:lpstr>Rule 9</vt:lpstr>
      <vt:lpstr>Rule 10</vt:lpstr>
      <vt:lpstr>Rule 11</vt:lpstr>
      <vt:lpstr>Rule 12</vt:lpstr>
      <vt:lpstr>PowerPoint Presentation</vt:lpstr>
      <vt:lpstr>Vowel [æ]</vt:lpstr>
      <vt:lpstr>PowerPoint Presentation</vt:lpstr>
      <vt:lpstr>Vowel [ɒ]</vt:lpstr>
      <vt:lpstr>PowerPoint Presentation</vt:lpstr>
      <vt:lpstr>PowerPoint Presentation</vt:lpstr>
      <vt:lpstr>Vowel [ʊ]</vt:lpstr>
      <vt:lpstr>ʊ</vt:lpstr>
      <vt:lpstr>PowerPoint Presentation</vt:lpstr>
      <vt:lpstr>Vowel [ʌ]</vt:lpstr>
      <vt:lpstr>PowerPoint Presentation</vt:lpstr>
      <vt:lpstr>PowerPoint Presentation</vt:lpstr>
      <vt:lpstr>Short Vowels Summary</vt:lpstr>
      <vt:lpstr>[iː] as in green</vt:lpstr>
      <vt:lpstr>PowerPoint Presentation</vt:lpstr>
      <vt:lpstr>PowerPoint Presentation</vt:lpstr>
      <vt:lpstr>[ɑː] as in green</vt:lpstr>
      <vt:lpstr>PowerPoint Presentation</vt:lpstr>
      <vt:lpstr>PowerPoint Presentation</vt:lpstr>
      <vt:lpstr>PowerPoint Presentation</vt:lpstr>
      <vt:lpstr>PowerPoint Presentation</vt:lpstr>
      <vt:lpstr>[ɔː] as in caught [ kʰ ɔː t ]</vt:lpstr>
      <vt:lpstr>PowerPoint Presentation</vt:lpstr>
      <vt:lpstr>PowerPoint Presentation</vt:lpstr>
      <vt:lpstr>PowerPoint Presentation</vt:lpstr>
      <vt:lpstr>PowerPoint Presentation</vt:lpstr>
      <vt:lpstr>PowerPoint Presentation</vt:lpstr>
      <vt:lpstr>[uː] as in Luke [ l uː k ] and food [ f uː d ]</vt:lpstr>
      <vt:lpstr>PowerPoint Presentation</vt:lpstr>
      <vt:lpstr>PowerPoint Presentation</vt:lpstr>
      <vt:lpstr>[ɜː] as in burn [ b ɜː n ]</vt:lpstr>
      <vt:lpstr>PowerPoint Presentation</vt:lpstr>
      <vt:lpstr>PowerPoint Presentation</vt:lpstr>
      <vt:lpstr>Long Vowels Summary</vt:lpstr>
      <vt:lpstr>Dipthongs</vt:lpstr>
      <vt:lpstr> ‘front closing’ diphthongs: lake, like, Lloyd</vt:lpstr>
      <vt:lpstr>e ɪ</vt:lpstr>
      <vt:lpstr>e ɪ</vt:lpstr>
      <vt:lpstr>a ɪ</vt:lpstr>
      <vt:lpstr>PowerPoint Presentation</vt:lpstr>
      <vt:lpstr>ɔ ɪ</vt:lpstr>
      <vt:lpstr>ɔ ɪ</vt:lpstr>
      <vt:lpstr>‘back closing’ diphthongs: in the words load and loud.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Charalambos Themistocleous</dc:creator>
  <cp:lastModifiedBy>Charalambos Themistocleous</cp:lastModifiedBy>
  <cp:revision>83</cp:revision>
  <dcterms:created xsi:type="dcterms:W3CDTF">2012-10-13T16:20:46Z</dcterms:created>
  <dcterms:modified xsi:type="dcterms:W3CDTF">2012-11-19T13:53:55Z</dcterms:modified>
</cp:coreProperties>
</file>

<file path=docProps/thumbnail.jpeg>
</file>